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00" r:id="rId1"/>
  </p:sldMasterIdLst>
  <p:notesMasterIdLst>
    <p:notesMasterId r:id="rId85"/>
  </p:notesMasterIdLst>
  <p:handoutMasterIdLst>
    <p:handoutMasterId r:id="rId86"/>
  </p:handoutMasterIdLst>
  <p:sldIdLst>
    <p:sldId id="258" r:id="rId2"/>
    <p:sldId id="609" r:id="rId3"/>
    <p:sldId id="488" r:id="rId4"/>
    <p:sldId id="723" r:id="rId5"/>
    <p:sldId id="765" r:id="rId6"/>
    <p:sldId id="766" r:id="rId7"/>
    <p:sldId id="767" r:id="rId8"/>
    <p:sldId id="768" r:id="rId9"/>
    <p:sldId id="616" r:id="rId10"/>
    <p:sldId id="730" r:id="rId11"/>
    <p:sldId id="619" r:id="rId12"/>
    <p:sldId id="751" r:id="rId13"/>
    <p:sldId id="752" r:id="rId14"/>
    <p:sldId id="372" r:id="rId15"/>
    <p:sldId id="373" r:id="rId16"/>
    <p:sldId id="374" r:id="rId17"/>
    <p:sldId id="600" r:id="rId18"/>
    <p:sldId id="599" r:id="rId19"/>
    <p:sldId id="762" r:id="rId20"/>
    <p:sldId id="376" r:id="rId21"/>
    <p:sldId id="377" r:id="rId22"/>
    <p:sldId id="378" r:id="rId23"/>
    <p:sldId id="475" r:id="rId24"/>
    <p:sldId id="543" r:id="rId25"/>
    <p:sldId id="540" r:id="rId26"/>
    <p:sldId id="479" r:id="rId27"/>
    <p:sldId id="381" r:id="rId28"/>
    <p:sldId id="382" r:id="rId29"/>
    <p:sldId id="613" r:id="rId30"/>
    <p:sldId id="474" r:id="rId31"/>
    <p:sldId id="422" r:id="rId32"/>
    <p:sldId id="424" r:id="rId33"/>
    <p:sldId id="426" r:id="rId34"/>
    <p:sldId id="717" r:id="rId35"/>
    <p:sldId id="732" r:id="rId36"/>
    <p:sldId id="733" r:id="rId37"/>
    <p:sldId id="734" r:id="rId38"/>
    <p:sldId id="735" r:id="rId39"/>
    <p:sldId id="651" r:id="rId40"/>
    <p:sldId id="652" r:id="rId41"/>
    <p:sldId id="720" r:id="rId42"/>
    <p:sldId id="721" r:id="rId43"/>
    <p:sldId id="722" r:id="rId44"/>
    <p:sldId id="736" r:id="rId45"/>
    <p:sldId id="724" r:id="rId46"/>
    <p:sldId id="659" r:id="rId47"/>
    <p:sldId id="763" r:id="rId48"/>
    <p:sldId id="660" r:id="rId49"/>
    <p:sldId id="727" r:id="rId50"/>
    <p:sldId id="728" r:id="rId51"/>
    <p:sldId id="665" r:id="rId52"/>
    <p:sldId id="666" r:id="rId53"/>
    <p:sldId id="671" r:id="rId54"/>
    <p:sldId id="672" r:id="rId55"/>
    <p:sldId id="719" r:id="rId56"/>
    <p:sldId id="714" r:id="rId57"/>
    <p:sldId id="622" r:id="rId58"/>
    <p:sldId id="623" r:id="rId59"/>
    <p:sldId id="624" r:id="rId60"/>
    <p:sldId id="737" r:id="rId61"/>
    <p:sldId id="436" r:id="rId62"/>
    <p:sldId id="738" r:id="rId63"/>
    <p:sldId id="439" r:id="rId64"/>
    <p:sldId id="449" r:id="rId65"/>
    <p:sldId id="739" r:id="rId66"/>
    <p:sldId id="630" r:id="rId67"/>
    <p:sldId id="740" r:id="rId68"/>
    <p:sldId id="743" r:id="rId69"/>
    <p:sldId id="744" r:id="rId70"/>
    <p:sldId id="631" r:id="rId71"/>
    <p:sldId id="745" r:id="rId72"/>
    <p:sldId id="685" r:id="rId73"/>
    <p:sldId id="692" r:id="rId74"/>
    <p:sldId id="756" r:id="rId75"/>
    <p:sldId id="757" r:id="rId76"/>
    <p:sldId id="759" r:id="rId77"/>
    <p:sldId id="760" r:id="rId78"/>
    <p:sldId id="761" r:id="rId79"/>
    <p:sldId id="746" r:id="rId80"/>
    <p:sldId id="747" r:id="rId81"/>
    <p:sldId id="748" r:id="rId82"/>
    <p:sldId id="764" r:id="rId83"/>
    <p:sldId id="749" r:id="rId8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pitchFamily="34" charset="0"/>
      </a:defRPr>
    </a:lvl1pPr>
    <a:lvl2pPr marL="457200" algn="l" rtl="0" fontAlgn="base">
      <a:spcBef>
        <a:spcPct val="0"/>
      </a:spcBef>
      <a:spcAft>
        <a:spcPct val="0"/>
      </a:spcAft>
      <a:defRPr kern="1200">
        <a:solidFill>
          <a:schemeClr val="tx1"/>
        </a:solidFill>
        <a:latin typeface="Tahoma" pitchFamily="34" charset="0"/>
        <a:ea typeface="+mn-ea"/>
        <a:cs typeface="Arial" pitchFamily="34" charset="0"/>
      </a:defRPr>
    </a:lvl2pPr>
    <a:lvl3pPr marL="914400" algn="l" rtl="0" fontAlgn="base">
      <a:spcBef>
        <a:spcPct val="0"/>
      </a:spcBef>
      <a:spcAft>
        <a:spcPct val="0"/>
      </a:spcAft>
      <a:defRPr kern="1200">
        <a:solidFill>
          <a:schemeClr val="tx1"/>
        </a:solidFill>
        <a:latin typeface="Tahoma" pitchFamily="34" charset="0"/>
        <a:ea typeface="+mn-ea"/>
        <a:cs typeface="Arial" pitchFamily="34" charset="0"/>
      </a:defRPr>
    </a:lvl3pPr>
    <a:lvl4pPr marL="1371600" algn="l" rtl="0" fontAlgn="base">
      <a:spcBef>
        <a:spcPct val="0"/>
      </a:spcBef>
      <a:spcAft>
        <a:spcPct val="0"/>
      </a:spcAft>
      <a:defRPr kern="1200">
        <a:solidFill>
          <a:schemeClr val="tx1"/>
        </a:solidFill>
        <a:latin typeface="Tahoma" pitchFamily="34" charset="0"/>
        <a:ea typeface="+mn-ea"/>
        <a:cs typeface="Arial" pitchFamily="34" charset="0"/>
      </a:defRPr>
    </a:lvl4pPr>
    <a:lvl5pPr marL="1828800" algn="l" rtl="0" fontAlgn="base">
      <a:spcBef>
        <a:spcPct val="0"/>
      </a:spcBef>
      <a:spcAft>
        <a:spcPct val="0"/>
      </a:spcAft>
      <a:defRPr kern="1200">
        <a:solidFill>
          <a:schemeClr val="tx1"/>
        </a:solidFill>
        <a:latin typeface="Tahoma" pitchFamily="34" charset="0"/>
        <a:ea typeface="+mn-ea"/>
        <a:cs typeface="Arial" pitchFamily="34" charset="0"/>
      </a:defRPr>
    </a:lvl5pPr>
    <a:lvl6pPr marL="2286000" algn="l" defTabSz="914400" rtl="0" eaLnBrk="1" latinLnBrk="0" hangingPunct="1">
      <a:defRPr kern="1200">
        <a:solidFill>
          <a:schemeClr val="tx1"/>
        </a:solidFill>
        <a:latin typeface="Tahoma" pitchFamily="34" charset="0"/>
        <a:ea typeface="+mn-ea"/>
        <a:cs typeface="Arial" pitchFamily="34" charset="0"/>
      </a:defRPr>
    </a:lvl6pPr>
    <a:lvl7pPr marL="2743200" algn="l" defTabSz="914400" rtl="0" eaLnBrk="1" latinLnBrk="0" hangingPunct="1">
      <a:defRPr kern="1200">
        <a:solidFill>
          <a:schemeClr val="tx1"/>
        </a:solidFill>
        <a:latin typeface="Tahoma" pitchFamily="34" charset="0"/>
        <a:ea typeface="+mn-ea"/>
        <a:cs typeface="Arial" pitchFamily="34" charset="0"/>
      </a:defRPr>
    </a:lvl7pPr>
    <a:lvl8pPr marL="3200400" algn="l" defTabSz="914400" rtl="0" eaLnBrk="1" latinLnBrk="0" hangingPunct="1">
      <a:defRPr kern="1200">
        <a:solidFill>
          <a:schemeClr val="tx1"/>
        </a:solidFill>
        <a:latin typeface="Tahoma" pitchFamily="34" charset="0"/>
        <a:ea typeface="+mn-ea"/>
        <a:cs typeface="Arial" pitchFamily="34" charset="0"/>
      </a:defRPr>
    </a:lvl8pPr>
    <a:lvl9pPr marL="3657600" algn="l" defTabSz="914400" rtl="0" eaLnBrk="1" latinLnBrk="0" hangingPunct="1">
      <a:defRPr kern="1200">
        <a:solidFill>
          <a:schemeClr val="tx1"/>
        </a:solidFill>
        <a:latin typeface="Tahoma" pitchFamily="34" charset="0"/>
        <a:ea typeface="+mn-ea"/>
        <a:cs typeface="Arial" pitchFamily="34" charset="0"/>
      </a:defRPr>
    </a:lvl9pPr>
  </p:defaultTextStyle>
  <p:extLst>
    <p:ext uri="{521415D9-36F7-43E2-AB2F-B90AF26B5E84}">
      <p14:sectionLst xmlns:p14="http://schemas.microsoft.com/office/powerpoint/2010/main">
        <p14:section name="Default Section" id="{1260D223-AB1D-483B-87E7-7E762E468413}">
          <p14:sldIdLst>
            <p14:sldId id="258"/>
            <p14:sldId id="609"/>
          </p14:sldIdLst>
        </p14:section>
        <p14:section name="Overview and Eligibility" id="{CAF6349D-5741-4ADE-B19E-01397C716B6C}">
          <p14:sldIdLst>
            <p14:sldId id="488"/>
            <p14:sldId id="723"/>
            <p14:sldId id="765"/>
            <p14:sldId id="766"/>
            <p14:sldId id="767"/>
            <p14:sldId id="768"/>
          </p14:sldIdLst>
        </p14:section>
        <p14:section name="Test Security" id="{EA7F5D1E-1C57-4A94-8B77-6D520CBD601F}">
          <p14:sldIdLst>
            <p14:sldId id="616"/>
            <p14:sldId id="730"/>
            <p14:sldId id="619"/>
          </p14:sldIdLst>
        </p14:section>
        <p14:section name="Changes for Spring 2017" id="{94DEA81D-9E66-456A-9FD3-CFAFD1677C89}">
          <p14:sldIdLst>
            <p14:sldId id="751"/>
            <p14:sldId id="752"/>
            <p14:sldId id="372"/>
            <p14:sldId id="373"/>
            <p14:sldId id="374"/>
            <p14:sldId id="600"/>
            <p14:sldId id="599"/>
            <p14:sldId id="762"/>
            <p14:sldId id="376"/>
            <p14:sldId id="377"/>
            <p14:sldId id="378"/>
            <p14:sldId id="475"/>
            <p14:sldId id="543"/>
            <p14:sldId id="540"/>
            <p14:sldId id="479"/>
            <p14:sldId id="381"/>
            <p14:sldId id="382"/>
            <p14:sldId id="613"/>
            <p14:sldId id="474"/>
            <p14:sldId id="422"/>
            <p14:sldId id="424"/>
            <p14:sldId id="426"/>
            <p14:sldId id="717"/>
            <p14:sldId id="732"/>
            <p14:sldId id="733"/>
            <p14:sldId id="734"/>
            <p14:sldId id="735"/>
            <p14:sldId id="651"/>
            <p14:sldId id="652"/>
            <p14:sldId id="720"/>
            <p14:sldId id="721"/>
            <p14:sldId id="722"/>
            <p14:sldId id="736"/>
            <p14:sldId id="724"/>
            <p14:sldId id="659"/>
            <p14:sldId id="763"/>
            <p14:sldId id="660"/>
            <p14:sldId id="727"/>
            <p14:sldId id="728"/>
            <p14:sldId id="665"/>
            <p14:sldId id="666"/>
            <p14:sldId id="671"/>
            <p14:sldId id="672"/>
            <p14:sldId id="719"/>
            <p14:sldId id="714"/>
            <p14:sldId id="622"/>
            <p14:sldId id="623"/>
            <p14:sldId id="624"/>
            <p14:sldId id="737"/>
            <p14:sldId id="436"/>
            <p14:sldId id="738"/>
            <p14:sldId id="439"/>
            <p14:sldId id="449"/>
            <p14:sldId id="739"/>
            <p14:sldId id="630"/>
            <p14:sldId id="740"/>
            <p14:sldId id="743"/>
            <p14:sldId id="744"/>
            <p14:sldId id="631"/>
            <p14:sldId id="745"/>
            <p14:sldId id="685"/>
            <p14:sldId id="692"/>
            <p14:sldId id="756"/>
            <p14:sldId id="757"/>
            <p14:sldId id="759"/>
            <p14:sldId id="760"/>
            <p14:sldId id="761"/>
            <p14:sldId id="746"/>
            <p14:sldId id="747"/>
            <p14:sldId id="748"/>
            <p14:sldId id="764"/>
            <p14:sldId id="74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1" userDrawn="1">
          <p15:clr>
            <a:srgbClr val="A4A3A4"/>
          </p15:clr>
        </p15:guide>
        <p15:guide id="3" orient="horz" pos="3024" userDrawn="1">
          <p15:clr>
            <a:srgbClr val="A4A3A4"/>
          </p15:clr>
        </p15:guide>
        <p15:guide id="4"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ain, Caitlin" initials="CC" lastIdx="1" clrIdx="0"/>
  <p:cmAuthor id="7" name="Vaughn, Jennifer" initials="VJ" lastIdx="1" clrIdx="7">
    <p:extLst/>
  </p:cmAuthor>
  <p:cmAuthor id="1" name="Tobal, Celine" initials="CT" lastIdx="3" clrIdx="1"/>
  <p:cmAuthor id="2" name="Michelle Carroll" initials="MC" lastIdx="6" clrIdx="2">
    <p:extLst/>
  </p:cmAuthor>
  <p:cmAuthor id="3" name="Emily Krabbenhoft" initials="EK" lastIdx="10" clrIdx="3">
    <p:extLst/>
  </p:cmAuthor>
  <p:cmAuthor id="4" name="Greathouse, Matthew" initials="GM" lastIdx="29" clrIdx="4"/>
  <p:cmAuthor id="5" name="Bryan, Celine" initials="BC" lastIdx="22" clrIdx="5">
    <p:extLst/>
  </p:cmAuthor>
  <p:cmAuthor id="6" name="Cassiday, Daniel" initials="DC" lastIdx="4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4B18"/>
    <a:srgbClr val="0033CC"/>
    <a:srgbClr val="3333FF"/>
    <a:srgbClr val="3399FF"/>
    <a:srgbClr val="0066FF"/>
    <a:srgbClr val="FF6600"/>
    <a:srgbClr val="0000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6" autoAdjust="0"/>
    <p:restoredTop sz="86647" autoAdjust="0"/>
  </p:normalViewPr>
  <p:slideViewPr>
    <p:cSldViewPr>
      <p:cViewPr varScale="1">
        <p:scale>
          <a:sx n="77" d="100"/>
          <a:sy n="77" d="100"/>
        </p:scale>
        <p:origin x="154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0164"/>
    </p:cViewPr>
  </p:sorterViewPr>
  <p:notesViewPr>
    <p:cSldViewPr>
      <p:cViewPr varScale="1">
        <p:scale>
          <a:sx n="67" d="100"/>
          <a:sy n="67" d="100"/>
        </p:scale>
        <p:origin x="3216" y="72"/>
      </p:cViewPr>
      <p:guideLst>
        <p:guide orient="horz" pos="2924"/>
        <p:guide pos="2201"/>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4B0563-3944-4ED6-9522-299845ED322D}" type="doc">
      <dgm:prSet loTypeId="urn:microsoft.com/office/officeart/2005/8/layout/arrow1" loCatId="process" qsTypeId="urn:microsoft.com/office/officeart/2005/8/quickstyle/simple2" qsCatId="simple" csTypeId="urn:microsoft.com/office/officeart/2005/8/colors/colorful2" csCatId="colorful" phldr="1"/>
      <dgm:spPr/>
      <dgm:t>
        <a:bodyPr/>
        <a:lstStyle/>
        <a:p>
          <a:endParaRPr lang="en-US"/>
        </a:p>
      </dgm:t>
    </dgm:pt>
    <dgm:pt modelId="{5563C67A-F587-4D10-AAA7-38FF6CE38B8B}">
      <dgm:prSet phldrT="[Text]" custT="1"/>
      <dgm:spPr/>
      <dgm:t>
        <a:bodyPr/>
        <a:lstStyle/>
        <a:p>
          <a:r>
            <a:rPr lang="en-US" sz="2000" b="0" dirty="0">
              <a:latin typeface="Arial" panose="020B0604020202020204" pitchFamily="34" charset="0"/>
              <a:cs typeface="Arial" panose="020B0604020202020204" pitchFamily="34" charset="0"/>
            </a:rPr>
            <a:t>Fewer than </a:t>
          </a:r>
          <a:r>
            <a:rPr lang="en-US" sz="2000" b="1" dirty="0">
              <a:latin typeface="Arial" panose="020B0604020202020204" pitchFamily="34" charset="0"/>
              <a:cs typeface="Arial" panose="020B0604020202020204" pitchFamily="34" charset="0"/>
            </a:rPr>
            <a:t>3 points </a:t>
          </a:r>
          <a:r>
            <a:rPr lang="en-US" sz="2000" b="0" dirty="0">
              <a:latin typeface="Arial" panose="020B0604020202020204" pitchFamily="34" charset="0"/>
              <a:cs typeface="Arial" panose="020B0604020202020204" pitchFamily="34" charset="0"/>
            </a:rPr>
            <a:t>on starting task, adjust back </a:t>
          </a:r>
        </a:p>
        <a:p>
          <a:r>
            <a:rPr lang="en-US" sz="2000" b="0" dirty="0">
              <a:latin typeface="Arial" panose="020B0604020202020204" pitchFamily="34" charset="0"/>
              <a:cs typeface="Arial" panose="020B0604020202020204" pitchFamily="34" charset="0"/>
            </a:rPr>
            <a:t>(except for Task 1)</a:t>
          </a:r>
        </a:p>
      </dgm:t>
    </dgm:pt>
    <dgm:pt modelId="{59BAA511-0F29-4C3C-B050-33BF899CA85B}" type="parTrans" cxnId="{F06DB004-1AB1-4D1F-AEE5-1777C58F782B}">
      <dgm:prSet/>
      <dgm:spPr/>
      <dgm:t>
        <a:bodyPr/>
        <a:lstStyle/>
        <a:p>
          <a:endParaRPr lang="en-US" sz="3000" b="0"/>
        </a:p>
      </dgm:t>
    </dgm:pt>
    <dgm:pt modelId="{C8295B3D-43E0-43D3-8A8B-D054CACFD05B}" type="sibTrans" cxnId="{F06DB004-1AB1-4D1F-AEE5-1777C58F782B}">
      <dgm:prSet/>
      <dgm:spPr/>
      <dgm:t>
        <a:bodyPr/>
        <a:lstStyle/>
        <a:p>
          <a:endParaRPr lang="en-US" sz="3000" b="0"/>
        </a:p>
      </dgm:t>
    </dgm:pt>
    <dgm:pt modelId="{4E023065-1562-43A6-A26D-A62637526173}">
      <dgm:prSet phldrT="[Text]" custT="1"/>
      <dgm:spPr>
        <a:solidFill>
          <a:schemeClr val="accent5"/>
        </a:solidFill>
      </dgm:spPr>
      <dgm:t>
        <a:bodyPr/>
        <a:lstStyle/>
        <a:p>
          <a:r>
            <a:rPr lang="en-US" sz="2000" b="1" dirty="0">
              <a:latin typeface="Arial" panose="020B0604020202020204" pitchFamily="34" charset="0"/>
              <a:cs typeface="Arial" panose="020B0604020202020204" pitchFamily="34" charset="0"/>
            </a:rPr>
            <a:t>3 points </a:t>
          </a:r>
          <a:r>
            <a:rPr lang="en-US" sz="2000" b="0" dirty="0">
              <a:latin typeface="Arial" panose="020B0604020202020204" pitchFamily="34" charset="0"/>
              <a:cs typeface="Arial" panose="020B0604020202020204" pitchFamily="34" charset="0"/>
            </a:rPr>
            <a:t>or more on starting task, move to next task</a:t>
          </a:r>
        </a:p>
      </dgm:t>
    </dgm:pt>
    <dgm:pt modelId="{A99DD0CB-FE6F-44E2-B39B-CFE7E566DD37}" type="parTrans" cxnId="{E5125C32-E178-4001-A3FB-B617F05AD695}">
      <dgm:prSet/>
      <dgm:spPr/>
      <dgm:t>
        <a:bodyPr/>
        <a:lstStyle/>
        <a:p>
          <a:endParaRPr lang="en-US" sz="3000" b="0"/>
        </a:p>
      </dgm:t>
    </dgm:pt>
    <dgm:pt modelId="{5DE1669F-133C-402F-843B-3A5B56B8ABD0}" type="sibTrans" cxnId="{E5125C32-E178-4001-A3FB-B617F05AD695}">
      <dgm:prSet/>
      <dgm:spPr/>
      <dgm:t>
        <a:bodyPr/>
        <a:lstStyle/>
        <a:p>
          <a:endParaRPr lang="en-US" sz="3000" b="0"/>
        </a:p>
      </dgm:t>
    </dgm:pt>
    <dgm:pt modelId="{DF809FA1-0D63-46B6-9647-75EA56DE123E}" type="pres">
      <dgm:prSet presAssocID="{B84B0563-3944-4ED6-9522-299845ED322D}" presName="cycle" presStyleCnt="0">
        <dgm:presLayoutVars>
          <dgm:dir/>
          <dgm:resizeHandles val="exact"/>
        </dgm:presLayoutVars>
      </dgm:prSet>
      <dgm:spPr/>
      <dgm:t>
        <a:bodyPr/>
        <a:lstStyle/>
        <a:p>
          <a:endParaRPr lang="en-US"/>
        </a:p>
      </dgm:t>
    </dgm:pt>
    <dgm:pt modelId="{0A666074-03C0-4211-B21F-907C99142C8F}" type="pres">
      <dgm:prSet presAssocID="{5563C67A-F587-4D10-AAA7-38FF6CE38B8B}" presName="arrow" presStyleLbl="node1" presStyleIdx="0" presStyleCnt="2">
        <dgm:presLayoutVars>
          <dgm:bulletEnabled val="1"/>
        </dgm:presLayoutVars>
      </dgm:prSet>
      <dgm:spPr/>
      <dgm:t>
        <a:bodyPr/>
        <a:lstStyle/>
        <a:p>
          <a:endParaRPr lang="en-US"/>
        </a:p>
      </dgm:t>
    </dgm:pt>
    <dgm:pt modelId="{06C6C92F-701C-4B01-8581-FA48F5EC06B8}" type="pres">
      <dgm:prSet presAssocID="{4E023065-1562-43A6-A26D-A62637526173}" presName="arrow" presStyleLbl="node1" presStyleIdx="1" presStyleCnt="2" custScaleY="100040">
        <dgm:presLayoutVars>
          <dgm:bulletEnabled val="1"/>
        </dgm:presLayoutVars>
      </dgm:prSet>
      <dgm:spPr/>
      <dgm:t>
        <a:bodyPr/>
        <a:lstStyle/>
        <a:p>
          <a:endParaRPr lang="en-US"/>
        </a:p>
      </dgm:t>
    </dgm:pt>
  </dgm:ptLst>
  <dgm:cxnLst>
    <dgm:cxn modelId="{4F705EBD-FC5F-4B2F-B7FC-95FC40DE1301}" type="presOf" srcId="{B84B0563-3944-4ED6-9522-299845ED322D}" destId="{DF809FA1-0D63-46B6-9647-75EA56DE123E}" srcOrd="0" destOrd="0" presId="urn:microsoft.com/office/officeart/2005/8/layout/arrow1"/>
    <dgm:cxn modelId="{B4A444AF-0FF3-4493-94E7-B1FBA8633D6C}" type="presOf" srcId="{5563C67A-F587-4D10-AAA7-38FF6CE38B8B}" destId="{0A666074-03C0-4211-B21F-907C99142C8F}" srcOrd="0" destOrd="0" presId="urn:microsoft.com/office/officeart/2005/8/layout/arrow1"/>
    <dgm:cxn modelId="{F06DB004-1AB1-4D1F-AEE5-1777C58F782B}" srcId="{B84B0563-3944-4ED6-9522-299845ED322D}" destId="{5563C67A-F587-4D10-AAA7-38FF6CE38B8B}" srcOrd="0" destOrd="0" parTransId="{59BAA511-0F29-4C3C-B050-33BF899CA85B}" sibTransId="{C8295B3D-43E0-43D3-8A8B-D054CACFD05B}"/>
    <dgm:cxn modelId="{E5125C32-E178-4001-A3FB-B617F05AD695}" srcId="{B84B0563-3944-4ED6-9522-299845ED322D}" destId="{4E023065-1562-43A6-A26D-A62637526173}" srcOrd="1" destOrd="0" parTransId="{A99DD0CB-FE6F-44E2-B39B-CFE7E566DD37}" sibTransId="{5DE1669F-133C-402F-843B-3A5B56B8ABD0}"/>
    <dgm:cxn modelId="{F3F56C95-B58A-4D3B-8BDE-CC57983EAC2E}" type="presOf" srcId="{4E023065-1562-43A6-A26D-A62637526173}" destId="{06C6C92F-701C-4B01-8581-FA48F5EC06B8}" srcOrd="0" destOrd="0" presId="urn:microsoft.com/office/officeart/2005/8/layout/arrow1"/>
    <dgm:cxn modelId="{7AD612C8-4134-4A7C-9639-536FA24CC52E}" type="presParOf" srcId="{DF809FA1-0D63-46B6-9647-75EA56DE123E}" destId="{0A666074-03C0-4211-B21F-907C99142C8F}" srcOrd="0" destOrd="0" presId="urn:microsoft.com/office/officeart/2005/8/layout/arrow1"/>
    <dgm:cxn modelId="{2A127AA9-5A10-44E4-988C-8EEF5AD06EC0}" type="presParOf" srcId="{DF809FA1-0D63-46B6-9647-75EA56DE123E}" destId="{06C6C92F-701C-4B01-8581-FA48F5EC06B8}" srcOrd="1" destOrd="0" presId="urn:microsoft.com/office/officeart/2005/8/layout/arrow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4B0563-3944-4ED6-9522-299845ED322D}" type="doc">
      <dgm:prSet loTypeId="urn:microsoft.com/office/officeart/2005/8/layout/arrow1" loCatId="process" qsTypeId="urn:microsoft.com/office/officeart/2005/8/quickstyle/simple2" qsCatId="simple" csTypeId="urn:microsoft.com/office/officeart/2005/8/colors/colorful2" csCatId="colorful" phldr="1"/>
      <dgm:spPr/>
      <dgm:t>
        <a:bodyPr/>
        <a:lstStyle/>
        <a:p>
          <a:endParaRPr lang="en-US"/>
        </a:p>
      </dgm:t>
    </dgm:pt>
    <dgm:pt modelId="{5563C67A-F587-4D10-AAA7-38FF6CE38B8B}">
      <dgm:prSet phldrT="[Text]" custT="1"/>
      <dgm:spPr/>
      <dgm:t>
        <a:bodyPr/>
        <a:lstStyle/>
        <a:p>
          <a:r>
            <a:rPr lang="en-US" sz="2400" b="0" dirty="0">
              <a:latin typeface="Arial" panose="020B0604020202020204" pitchFamily="34" charset="0"/>
              <a:cs typeface="Arial" panose="020B0604020202020204" pitchFamily="34" charset="0"/>
            </a:rPr>
            <a:t>Fewer than </a:t>
          </a:r>
          <a:r>
            <a:rPr lang="en-US" sz="2400" b="1" dirty="0">
              <a:latin typeface="Arial" panose="020B0604020202020204" pitchFamily="34" charset="0"/>
              <a:cs typeface="Arial" panose="020B0604020202020204" pitchFamily="34" charset="0"/>
            </a:rPr>
            <a:t>6 points </a:t>
          </a:r>
          <a:r>
            <a:rPr lang="en-US" sz="2400" b="0" dirty="0">
              <a:latin typeface="Arial" panose="020B0604020202020204" pitchFamily="34" charset="0"/>
              <a:cs typeface="Arial" panose="020B0604020202020204" pitchFamily="34" charset="0"/>
            </a:rPr>
            <a:t>on concluding task, </a:t>
          </a:r>
          <a:r>
            <a:rPr lang="en-US" altLang="en-US" sz="2400" dirty="0">
              <a:latin typeface="Arial" pitchFamily="34" charset="0"/>
              <a:cs typeface="Arial" pitchFamily="34" charset="0"/>
            </a:rPr>
            <a:t>end administration</a:t>
          </a:r>
          <a:endParaRPr lang="en-US" sz="2400" b="0" dirty="0">
            <a:latin typeface="Arial" panose="020B0604020202020204" pitchFamily="34" charset="0"/>
            <a:cs typeface="Arial" panose="020B0604020202020204" pitchFamily="34" charset="0"/>
          </a:endParaRPr>
        </a:p>
      </dgm:t>
    </dgm:pt>
    <dgm:pt modelId="{59BAA511-0F29-4C3C-B050-33BF899CA85B}" type="parTrans" cxnId="{F06DB004-1AB1-4D1F-AEE5-1777C58F782B}">
      <dgm:prSet/>
      <dgm:spPr/>
      <dgm:t>
        <a:bodyPr/>
        <a:lstStyle/>
        <a:p>
          <a:endParaRPr lang="en-US" sz="3000" b="0"/>
        </a:p>
      </dgm:t>
    </dgm:pt>
    <dgm:pt modelId="{C8295B3D-43E0-43D3-8A8B-D054CACFD05B}" type="sibTrans" cxnId="{F06DB004-1AB1-4D1F-AEE5-1777C58F782B}">
      <dgm:prSet/>
      <dgm:spPr/>
      <dgm:t>
        <a:bodyPr/>
        <a:lstStyle/>
        <a:p>
          <a:endParaRPr lang="en-US" sz="3000" b="0"/>
        </a:p>
      </dgm:t>
    </dgm:pt>
    <dgm:pt modelId="{4E023065-1562-43A6-A26D-A62637526173}">
      <dgm:prSet phldrT="[Text]" custT="1"/>
      <dgm:spPr>
        <a:solidFill>
          <a:schemeClr val="accent5"/>
        </a:solidFill>
      </dgm:spPr>
      <dgm:t>
        <a:bodyPr/>
        <a:lstStyle/>
        <a:p>
          <a:r>
            <a:rPr lang="en-US" sz="2400" b="1" dirty="0">
              <a:latin typeface="Arial" panose="020B0604020202020204" pitchFamily="34" charset="0"/>
              <a:cs typeface="Arial" panose="020B0604020202020204" pitchFamily="34" charset="0"/>
            </a:rPr>
            <a:t>6 points </a:t>
          </a:r>
          <a:r>
            <a:rPr lang="en-US" sz="2400" b="0" dirty="0">
              <a:latin typeface="Arial" panose="020B0604020202020204" pitchFamily="34" charset="0"/>
              <a:cs typeface="Arial" panose="020B0604020202020204" pitchFamily="34" charset="0"/>
            </a:rPr>
            <a:t>or more on concluding task, move to next task</a:t>
          </a:r>
        </a:p>
      </dgm:t>
    </dgm:pt>
    <dgm:pt modelId="{A99DD0CB-FE6F-44E2-B39B-CFE7E566DD37}" type="parTrans" cxnId="{E5125C32-E178-4001-A3FB-B617F05AD695}">
      <dgm:prSet/>
      <dgm:spPr/>
      <dgm:t>
        <a:bodyPr/>
        <a:lstStyle/>
        <a:p>
          <a:endParaRPr lang="en-US" sz="3000" b="0"/>
        </a:p>
      </dgm:t>
    </dgm:pt>
    <dgm:pt modelId="{5DE1669F-133C-402F-843B-3A5B56B8ABD0}" type="sibTrans" cxnId="{E5125C32-E178-4001-A3FB-B617F05AD695}">
      <dgm:prSet/>
      <dgm:spPr/>
      <dgm:t>
        <a:bodyPr/>
        <a:lstStyle/>
        <a:p>
          <a:endParaRPr lang="en-US" sz="3000" b="0"/>
        </a:p>
      </dgm:t>
    </dgm:pt>
    <dgm:pt modelId="{DF809FA1-0D63-46B6-9647-75EA56DE123E}" type="pres">
      <dgm:prSet presAssocID="{B84B0563-3944-4ED6-9522-299845ED322D}" presName="cycle" presStyleCnt="0">
        <dgm:presLayoutVars>
          <dgm:dir/>
          <dgm:resizeHandles val="exact"/>
        </dgm:presLayoutVars>
      </dgm:prSet>
      <dgm:spPr/>
      <dgm:t>
        <a:bodyPr/>
        <a:lstStyle/>
        <a:p>
          <a:endParaRPr lang="en-US"/>
        </a:p>
      </dgm:t>
    </dgm:pt>
    <dgm:pt modelId="{0A666074-03C0-4211-B21F-907C99142C8F}" type="pres">
      <dgm:prSet presAssocID="{5563C67A-F587-4D10-AAA7-38FF6CE38B8B}" presName="arrow" presStyleLbl="node1" presStyleIdx="0" presStyleCnt="2">
        <dgm:presLayoutVars>
          <dgm:bulletEnabled val="1"/>
        </dgm:presLayoutVars>
      </dgm:prSet>
      <dgm:spPr/>
      <dgm:t>
        <a:bodyPr/>
        <a:lstStyle/>
        <a:p>
          <a:endParaRPr lang="en-US"/>
        </a:p>
      </dgm:t>
    </dgm:pt>
    <dgm:pt modelId="{06C6C92F-701C-4B01-8581-FA48F5EC06B8}" type="pres">
      <dgm:prSet presAssocID="{4E023065-1562-43A6-A26D-A62637526173}" presName="arrow" presStyleLbl="node1" presStyleIdx="1" presStyleCnt="2" custRadScaleRad="99653" custRadScaleInc="-34">
        <dgm:presLayoutVars>
          <dgm:bulletEnabled val="1"/>
        </dgm:presLayoutVars>
      </dgm:prSet>
      <dgm:spPr/>
      <dgm:t>
        <a:bodyPr/>
        <a:lstStyle/>
        <a:p>
          <a:endParaRPr lang="en-US"/>
        </a:p>
      </dgm:t>
    </dgm:pt>
  </dgm:ptLst>
  <dgm:cxnLst>
    <dgm:cxn modelId="{895B6F55-190E-44AF-9E79-2DC86FE1B084}" type="presOf" srcId="{5563C67A-F587-4D10-AAA7-38FF6CE38B8B}" destId="{0A666074-03C0-4211-B21F-907C99142C8F}" srcOrd="0" destOrd="0" presId="urn:microsoft.com/office/officeart/2005/8/layout/arrow1"/>
    <dgm:cxn modelId="{F06DB004-1AB1-4D1F-AEE5-1777C58F782B}" srcId="{B84B0563-3944-4ED6-9522-299845ED322D}" destId="{5563C67A-F587-4D10-AAA7-38FF6CE38B8B}" srcOrd="0" destOrd="0" parTransId="{59BAA511-0F29-4C3C-B050-33BF899CA85B}" sibTransId="{C8295B3D-43E0-43D3-8A8B-D054CACFD05B}"/>
    <dgm:cxn modelId="{E5125C32-E178-4001-A3FB-B617F05AD695}" srcId="{B84B0563-3944-4ED6-9522-299845ED322D}" destId="{4E023065-1562-43A6-A26D-A62637526173}" srcOrd="1" destOrd="0" parTransId="{A99DD0CB-FE6F-44E2-B39B-CFE7E566DD37}" sibTransId="{5DE1669F-133C-402F-843B-3A5B56B8ABD0}"/>
    <dgm:cxn modelId="{3261C351-CAC5-45E7-AD28-BD0A4AE2E458}" type="presOf" srcId="{4E023065-1562-43A6-A26D-A62637526173}" destId="{06C6C92F-701C-4B01-8581-FA48F5EC06B8}" srcOrd="0" destOrd="0" presId="urn:microsoft.com/office/officeart/2005/8/layout/arrow1"/>
    <dgm:cxn modelId="{91BBE067-40EE-4AC4-A4B4-1C6AFFEB4054}" type="presOf" srcId="{B84B0563-3944-4ED6-9522-299845ED322D}" destId="{DF809FA1-0D63-46B6-9647-75EA56DE123E}" srcOrd="0" destOrd="0" presId="urn:microsoft.com/office/officeart/2005/8/layout/arrow1"/>
    <dgm:cxn modelId="{95E4E27A-6957-407D-BB11-9B4BCF3B0AAB}" type="presParOf" srcId="{DF809FA1-0D63-46B6-9647-75EA56DE123E}" destId="{0A666074-03C0-4211-B21F-907C99142C8F}" srcOrd="0" destOrd="0" presId="urn:microsoft.com/office/officeart/2005/8/layout/arrow1"/>
    <dgm:cxn modelId="{5F420F27-50D1-4912-8BD9-ABB22E81DB86}" type="presParOf" srcId="{DF809FA1-0D63-46B6-9647-75EA56DE123E}" destId="{06C6C92F-701C-4B01-8581-FA48F5EC06B8}" srcOrd="1" destOrd="0" presId="urn:microsoft.com/office/officeart/2005/8/layout/arrow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1" y="0"/>
            <a:ext cx="3169811" cy="481370"/>
          </a:xfrm>
          <a:prstGeom prst="rect">
            <a:avLst/>
          </a:prstGeom>
          <a:noFill/>
          <a:ln w="9525">
            <a:noFill/>
            <a:miter lim="800000"/>
            <a:headEnd/>
            <a:tailEnd/>
          </a:ln>
          <a:effectLst/>
        </p:spPr>
        <p:txBody>
          <a:bodyPr vert="horz" wrap="square" lIns="96630" tIns="48317" rIns="96630" bIns="48317" numCol="1" anchor="t" anchorCtr="0" compatLnSpc="1">
            <a:prstTxWarp prst="textNoShape">
              <a:avLst/>
            </a:prstTxWarp>
          </a:bodyPr>
          <a:lstStyle>
            <a:lvl1pPr defTabSz="966571" eaLnBrk="1" hangingPunct="1">
              <a:defRPr sz="1200">
                <a:latin typeface="Arial" charset="0"/>
                <a:cs typeface="+mn-cs"/>
              </a:defRPr>
            </a:lvl1pPr>
          </a:lstStyle>
          <a:p>
            <a:pPr>
              <a:defRPr/>
            </a:pPr>
            <a:endParaRPr lang="en-US"/>
          </a:p>
        </p:txBody>
      </p:sp>
      <p:sp>
        <p:nvSpPr>
          <p:cNvPr id="162819" name="Rectangle 3"/>
          <p:cNvSpPr>
            <a:spLocks noGrp="1" noChangeArrowheads="1"/>
          </p:cNvSpPr>
          <p:nvPr>
            <p:ph type="dt" sz="quarter" idx="1"/>
          </p:nvPr>
        </p:nvSpPr>
        <p:spPr bwMode="auto">
          <a:xfrm>
            <a:off x="4143738" y="0"/>
            <a:ext cx="3169811" cy="481370"/>
          </a:xfrm>
          <a:prstGeom prst="rect">
            <a:avLst/>
          </a:prstGeom>
          <a:noFill/>
          <a:ln w="9525">
            <a:noFill/>
            <a:miter lim="800000"/>
            <a:headEnd/>
            <a:tailEnd/>
          </a:ln>
          <a:effectLst/>
        </p:spPr>
        <p:txBody>
          <a:bodyPr vert="horz" wrap="square" lIns="96630" tIns="48317" rIns="96630" bIns="48317" numCol="1" anchor="t" anchorCtr="0" compatLnSpc="1">
            <a:prstTxWarp prst="textNoShape">
              <a:avLst/>
            </a:prstTxWarp>
          </a:bodyPr>
          <a:lstStyle>
            <a:lvl1pPr algn="r" defTabSz="966571" eaLnBrk="1" hangingPunct="1">
              <a:defRPr sz="1200">
                <a:latin typeface="Arial" charset="0"/>
                <a:cs typeface="+mn-cs"/>
              </a:defRPr>
            </a:lvl1pPr>
          </a:lstStyle>
          <a:p>
            <a:pPr>
              <a:defRPr/>
            </a:pPr>
            <a:endParaRPr lang="en-US"/>
          </a:p>
        </p:txBody>
      </p:sp>
      <p:sp>
        <p:nvSpPr>
          <p:cNvPr id="162820" name="Rectangle 4"/>
          <p:cNvSpPr>
            <a:spLocks noGrp="1" noChangeArrowheads="1"/>
          </p:cNvSpPr>
          <p:nvPr>
            <p:ph type="ftr" sz="quarter" idx="2"/>
          </p:nvPr>
        </p:nvSpPr>
        <p:spPr bwMode="auto">
          <a:xfrm>
            <a:off x="1" y="9118193"/>
            <a:ext cx="3169811" cy="481370"/>
          </a:xfrm>
          <a:prstGeom prst="rect">
            <a:avLst/>
          </a:prstGeom>
          <a:noFill/>
          <a:ln w="9525">
            <a:noFill/>
            <a:miter lim="800000"/>
            <a:headEnd/>
            <a:tailEnd/>
          </a:ln>
          <a:effectLst/>
        </p:spPr>
        <p:txBody>
          <a:bodyPr vert="horz" wrap="square" lIns="96630" tIns="48317" rIns="96630" bIns="48317" numCol="1" anchor="b" anchorCtr="0" compatLnSpc="1">
            <a:prstTxWarp prst="textNoShape">
              <a:avLst/>
            </a:prstTxWarp>
          </a:bodyPr>
          <a:lstStyle>
            <a:lvl1pPr defTabSz="966571" eaLnBrk="1" hangingPunct="1">
              <a:defRPr sz="1200">
                <a:latin typeface="Arial" charset="0"/>
                <a:cs typeface="+mn-cs"/>
              </a:defRPr>
            </a:lvl1pPr>
          </a:lstStyle>
          <a:p>
            <a:pPr>
              <a:defRPr/>
            </a:pPr>
            <a:endParaRPr lang="en-US"/>
          </a:p>
        </p:txBody>
      </p:sp>
      <p:sp>
        <p:nvSpPr>
          <p:cNvPr id="162821" name="Rectangle 5"/>
          <p:cNvSpPr>
            <a:spLocks noGrp="1" noChangeArrowheads="1"/>
          </p:cNvSpPr>
          <p:nvPr>
            <p:ph type="sldNum" sz="quarter" idx="3"/>
          </p:nvPr>
        </p:nvSpPr>
        <p:spPr bwMode="auto">
          <a:xfrm>
            <a:off x="4143738" y="9118193"/>
            <a:ext cx="3169811" cy="481370"/>
          </a:xfrm>
          <a:prstGeom prst="rect">
            <a:avLst/>
          </a:prstGeom>
          <a:noFill/>
          <a:ln w="9525">
            <a:noFill/>
            <a:miter lim="800000"/>
            <a:headEnd/>
            <a:tailEnd/>
          </a:ln>
          <a:effectLst/>
        </p:spPr>
        <p:txBody>
          <a:bodyPr vert="horz" wrap="square" lIns="96630" tIns="48317" rIns="96630" bIns="48317" numCol="1" anchor="b" anchorCtr="0" compatLnSpc="1">
            <a:prstTxWarp prst="textNoShape">
              <a:avLst/>
            </a:prstTxWarp>
          </a:bodyPr>
          <a:lstStyle>
            <a:lvl1pPr algn="r" defTabSz="966571" eaLnBrk="1" hangingPunct="1">
              <a:defRPr sz="1200">
                <a:latin typeface="Arial" charset="0"/>
                <a:cs typeface="+mn-cs"/>
              </a:defRPr>
            </a:lvl1pPr>
          </a:lstStyle>
          <a:p>
            <a:pPr>
              <a:defRPr/>
            </a:pPr>
            <a:fld id="{59E5AAB7-79B6-4E9B-A28F-36E621AA9E77}" type="slidenum">
              <a:rPr lang="en-US"/>
              <a:pPr>
                <a:defRPr/>
              </a:pPr>
              <a:t>‹#›</a:t>
            </a:fld>
            <a:endParaRPr lang="en-US" dirty="0"/>
          </a:p>
        </p:txBody>
      </p:sp>
    </p:spTree>
    <p:extLst>
      <p:ext uri="{BB962C8B-B14F-4D97-AF65-F5344CB8AC3E}">
        <p14:creationId xmlns:p14="http://schemas.microsoft.com/office/powerpoint/2010/main" val="16998085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0"/>
            <a:ext cx="3169811" cy="481370"/>
          </a:xfrm>
          <a:prstGeom prst="rect">
            <a:avLst/>
          </a:prstGeom>
          <a:noFill/>
          <a:ln w="9525">
            <a:noFill/>
            <a:miter lim="800000"/>
            <a:headEnd/>
            <a:tailEnd/>
          </a:ln>
          <a:effectLst/>
        </p:spPr>
        <p:txBody>
          <a:bodyPr vert="horz" wrap="square" lIns="96630" tIns="48317" rIns="96630" bIns="48317" numCol="1" anchor="t" anchorCtr="0" compatLnSpc="1">
            <a:prstTxWarp prst="textNoShape">
              <a:avLst/>
            </a:prstTxWarp>
          </a:bodyPr>
          <a:lstStyle>
            <a:lvl1pPr defTabSz="966571" eaLnBrk="1" hangingPunct="1">
              <a:defRPr sz="1200">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738" y="0"/>
            <a:ext cx="3169811" cy="481370"/>
          </a:xfrm>
          <a:prstGeom prst="rect">
            <a:avLst/>
          </a:prstGeom>
          <a:noFill/>
          <a:ln w="9525">
            <a:noFill/>
            <a:miter lim="800000"/>
            <a:headEnd/>
            <a:tailEnd/>
          </a:ln>
          <a:effectLst/>
        </p:spPr>
        <p:txBody>
          <a:bodyPr vert="horz" wrap="square" lIns="96630" tIns="48317" rIns="96630" bIns="48317" numCol="1" anchor="t" anchorCtr="0" compatLnSpc="1">
            <a:prstTxWarp prst="textNoShape">
              <a:avLst/>
            </a:prstTxWarp>
          </a:bodyPr>
          <a:lstStyle>
            <a:lvl1pPr algn="r" defTabSz="966571" eaLnBrk="1" hangingPunct="1">
              <a:defRPr sz="1200">
                <a:latin typeface="Arial" charset="0"/>
                <a:cs typeface="+mn-cs"/>
              </a:defRPr>
            </a:lvl1pPr>
          </a:lstStyle>
          <a:p>
            <a:pPr>
              <a:defRPr/>
            </a:pPr>
            <a:endParaRPr lang="en-US"/>
          </a:p>
        </p:txBody>
      </p:sp>
      <p:sp>
        <p:nvSpPr>
          <p:cNvPr id="15974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732515" y="4563191"/>
            <a:ext cx="5850175" cy="4319230"/>
          </a:xfrm>
          <a:prstGeom prst="rect">
            <a:avLst/>
          </a:prstGeom>
          <a:noFill/>
          <a:ln w="9525">
            <a:noFill/>
            <a:miter lim="800000"/>
            <a:headEnd/>
            <a:tailEnd/>
          </a:ln>
          <a:effectLst/>
        </p:spPr>
        <p:txBody>
          <a:bodyPr vert="horz" wrap="square" lIns="96630" tIns="48317" rIns="96630" bIns="483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1" y="9118193"/>
            <a:ext cx="3169811" cy="481370"/>
          </a:xfrm>
          <a:prstGeom prst="rect">
            <a:avLst/>
          </a:prstGeom>
          <a:noFill/>
          <a:ln w="9525">
            <a:noFill/>
            <a:miter lim="800000"/>
            <a:headEnd/>
            <a:tailEnd/>
          </a:ln>
          <a:effectLst/>
        </p:spPr>
        <p:txBody>
          <a:bodyPr vert="horz" wrap="square" lIns="96630" tIns="48317" rIns="96630" bIns="48317" numCol="1" anchor="b" anchorCtr="0" compatLnSpc="1">
            <a:prstTxWarp prst="textNoShape">
              <a:avLst/>
            </a:prstTxWarp>
          </a:bodyPr>
          <a:lstStyle>
            <a:lvl1pPr defTabSz="966571" eaLnBrk="1" hangingPunct="1">
              <a:defRPr sz="1200">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738" y="9118193"/>
            <a:ext cx="3169811" cy="481370"/>
          </a:xfrm>
          <a:prstGeom prst="rect">
            <a:avLst/>
          </a:prstGeom>
          <a:noFill/>
          <a:ln w="9525">
            <a:noFill/>
            <a:miter lim="800000"/>
            <a:headEnd/>
            <a:tailEnd/>
          </a:ln>
          <a:effectLst/>
        </p:spPr>
        <p:txBody>
          <a:bodyPr vert="horz" wrap="square" lIns="96630" tIns="48317" rIns="96630" bIns="48317" numCol="1" anchor="b" anchorCtr="0" compatLnSpc="1">
            <a:prstTxWarp prst="textNoShape">
              <a:avLst/>
            </a:prstTxWarp>
          </a:bodyPr>
          <a:lstStyle>
            <a:lvl1pPr algn="r" defTabSz="966571" eaLnBrk="1" hangingPunct="1">
              <a:defRPr sz="1200">
                <a:latin typeface="Arial" charset="0"/>
                <a:cs typeface="+mn-cs"/>
              </a:defRPr>
            </a:lvl1pPr>
          </a:lstStyle>
          <a:p>
            <a:pPr>
              <a:defRPr/>
            </a:pPr>
            <a:fld id="{3935FAC0-6178-45C9-B450-54A8D5C5FA3C}" type="slidenum">
              <a:rPr lang="en-US"/>
              <a:pPr>
                <a:defRPr/>
              </a:pPr>
              <a:t>‹#›</a:t>
            </a:fld>
            <a:endParaRPr lang="en-US" dirty="0"/>
          </a:p>
        </p:txBody>
      </p:sp>
    </p:spTree>
    <p:extLst>
      <p:ext uri="{BB962C8B-B14F-4D97-AF65-F5344CB8AC3E}">
        <p14:creationId xmlns:p14="http://schemas.microsoft.com/office/powerpoint/2010/main" val="347646973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Welcome to the Test Administration Training Module for Ohio’s Alternate Assessment for Students with Significant Cognitive Disabilities, or AASCD. This presentation covers </a:t>
            </a:r>
            <a:r>
              <a:rPr lang="en-US" altLang="en-US" baseline="0" dirty="0">
                <a:latin typeface="Arial" pitchFamily="34" charset="0"/>
              </a:rPr>
              <a:t>important information you will need for administering the test, scoring student responses, and entering responses online.</a:t>
            </a:r>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a:t>
            </a:fld>
            <a:endParaRPr lang="en-US" dirty="0"/>
          </a:p>
        </p:txBody>
      </p:sp>
    </p:spTree>
    <p:extLst>
      <p:ext uri="{BB962C8B-B14F-4D97-AF65-F5344CB8AC3E}">
        <p14:creationId xmlns:p14="http://schemas.microsoft.com/office/powerpoint/2010/main" val="54309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Be aware that, under Ohio law, releasing any test question or other content of a test to </a:t>
            </a:r>
            <a:r>
              <a:rPr lang="en-US" altLang="en-US" dirty="0" smtClean="0">
                <a:latin typeface="Arial" pitchFamily="34" charset="0"/>
              </a:rPr>
              <a:t>students </a:t>
            </a:r>
            <a:r>
              <a:rPr lang="en-US" altLang="en-US" dirty="0">
                <a:latin typeface="Arial" pitchFamily="34" charset="0"/>
              </a:rPr>
              <a:t>or helping students to cheat in any </a:t>
            </a:r>
            <a:r>
              <a:rPr lang="en-US" altLang="en-US" dirty="0" smtClean="0">
                <a:latin typeface="Arial" pitchFamily="34" charset="0"/>
              </a:rPr>
              <a:t>way </a:t>
            </a:r>
            <a:r>
              <a:rPr lang="en-US" altLang="en-US" dirty="0">
                <a:latin typeface="Arial" pitchFamily="34" charset="0"/>
              </a:rPr>
              <a:t>may result in invalidation of test scores, termination of employment, suspension of license to teach, and/or prosecution. </a:t>
            </a:r>
          </a:p>
          <a:p>
            <a:endParaRPr lang="en-US" altLang="en-US" dirty="0">
              <a:latin typeface="Arial" pitchFamily="34" charset="0"/>
            </a:endParaRPr>
          </a:p>
          <a:p>
            <a:r>
              <a:rPr lang="en-US" altLang="en-US" dirty="0">
                <a:latin typeface="Arial" pitchFamily="34" charset="0"/>
              </a:rPr>
              <a:t>A test incident must be reported to the Ohio Department of Education as soon as it becomes known to the district. Investigations involving breaches in security (violating the Ohio Administrative Code) must be documented and submitted to the Ohio Department of Education within 10 days following the conclusion of the investigation. </a:t>
            </a:r>
          </a:p>
          <a:p>
            <a:endParaRPr lang="en-US" altLang="en-US" dirty="0">
              <a:latin typeface="Arial" pitchFamily="34" charset="0"/>
            </a:endParaRPr>
          </a:p>
          <a:p>
            <a:r>
              <a:rPr lang="en-US" altLang="en-US" dirty="0">
                <a:latin typeface="Arial" pitchFamily="34" charset="0"/>
              </a:rPr>
              <a:t>If you have questions or concerns about your responsibility for test security, consult your Board-adopted policy.</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10</a:t>
            </a:fld>
            <a:endParaRPr lang="en-US" dirty="0"/>
          </a:p>
        </p:txBody>
      </p:sp>
    </p:spTree>
    <p:extLst>
      <p:ext uri="{BB962C8B-B14F-4D97-AF65-F5344CB8AC3E}">
        <p14:creationId xmlns:p14="http://schemas.microsoft.com/office/powerpoint/2010/main" val="3772893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This slide shows different scenarios reflecting ethical practices in test administration.</a:t>
            </a:r>
          </a:p>
          <a:p>
            <a:endParaRPr lang="en-US" altLang="en-US" dirty="0">
              <a:latin typeface="Arial" pitchFamily="34" charset="0"/>
            </a:endParaRPr>
          </a:p>
          <a:p>
            <a:r>
              <a:rPr lang="en-US" sz="1200" baseline="0" dirty="0">
                <a:latin typeface="Arial" pitchFamily="34" charset="0"/>
              </a:rPr>
              <a:t>Making a copy of the alternate assessments, changing a student’s response, hinting to a student to reconsider answers, and revealing a student’s test score to another student are all examples of activities that are not ethical.</a:t>
            </a:r>
            <a:endParaRPr lang="en-US" altLang="en-US" dirty="0">
              <a:latin typeface="Arial" pitchFamily="34" charset="0"/>
            </a:endParaRPr>
          </a:p>
          <a:p>
            <a:endParaRPr lang="en-US" altLang="en-US" dirty="0">
              <a:latin typeface="Arial" pitchFamily="34" charset="0"/>
            </a:endParaRPr>
          </a:p>
          <a:p>
            <a:r>
              <a:rPr lang="en-US" altLang="en-US" dirty="0">
                <a:latin typeface="Arial" pitchFamily="34" charset="0"/>
              </a:rPr>
              <a:t>However, it </a:t>
            </a:r>
            <a:r>
              <a:rPr lang="en-US" altLang="en-US" dirty="0" smtClean="0">
                <a:latin typeface="Arial" pitchFamily="34" charset="0"/>
              </a:rPr>
              <a:t>is </a:t>
            </a:r>
            <a:r>
              <a:rPr lang="en-US" altLang="en-US" dirty="0">
                <a:latin typeface="Arial" pitchFamily="34" charset="0"/>
              </a:rPr>
              <a:t>allowable to enlarge the testing materials based on an individual student’s needs.</a:t>
            </a:r>
          </a:p>
          <a:p>
            <a:endParaRPr lang="en-US" altLang="en-US"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Next,</a:t>
            </a:r>
            <a:r>
              <a:rPr lang="en-US" altLang="en-US" baseline="0" dirty="0">
                <a:latin typeface="Arial" pitchFamily="34" charset="0"/>
              </a:rPr>
              <a:t> we will discuss some </a:t>
            </a:r>
            <a:r>
              <a:rPr lang="en-US" dirty="0"/>
              <a:t>changes happening for the Spring 2017 administration. </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11</a:t>
            </a:fld>
            <a:endParaRPr lang="en-US" dirty="0"/>
          </a:p>
        </p:txBody>
      </p:sp>
    </p:spTree>
    <p:extLst>
      <p:ext uri="{BB962C8B-B14F-4D97-AF65-F5344CB8AC3E}">
        <p14:creationId xmlns:p14="http://schemas.microsoft.com/office/powerpoint/2010/main" val="4178201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in 2017,</a:t>
            </a:r>
            <a:r>
              <a:rPr lang="en-US" baseline="0" dirty="0"/>
              <a:t> there </a:t>
            </a:r>
            <a:r>
              <a:rPr lang="en-US" dirty="0"/>
              <a:t>is one field test task on each form. It appears at the end of each form as Task 13. Every student, regardless of starting and concluding task, is required to take Task 13 on each test. </a:t>
            </a:r>
          </a:p>
          <a:p>
            <a:endParaRPr lang="en-US" dirty="0"/>
          </a:p>
          <a:p>
            <a:r>
              <a:rPr lang="en-US" dirty="0"/>
              <a:t>Another change is that TA-Alt and TE-Alt user roles no longer exist in TIDE. TA-Alt and TE-Alt users from the Spring 2016 administration now are TA and TE users, respectively. </a:t>
            </a:r>
          </a:p>
          <a:p>
            <a:endParaRPr lang="en-US" dirty="0"/>
          </a:p>
        </p:txBody>
      </p:sp>
      <p:sp>
        <p:nvSpPr>
          <p:cNvPr id="4" name="Slide Number Placeholder 3"/>
          <p:cNvSpPr>
            <a:spLocks noGrp="1"/>
          </p:cNvSpPr>
          <p:nvPr>
            <p:ph type="sldNum" sz="quarter" idx="10"/>
          </p:nvPr>
        </p:nvSpPr>
        <p:spPr/>
        <p:txBody>
          <a:bodyPr/>
          <a:lstStyle/>
          <a:p>
            <a:pPr>
              <a:defRPr/>
            </a:pPr>
            <a:fld id="{3935FAC0-6178-45C9-B450-54A8D5C5FA3C}" type="slidenum">
              <a:rPr lang="en-US" smtClean="0"/>
              <a:pPr>
                <a:defRPr/>
              </a:pPr>
              <a:t>12</a:t>
            </a:fld>
            <a:endParaRPr lang="en-US" dirty="0"/>
          </a:p>
        </p:txBody>
      </p:sp>
    </p:spTree>
    <p:extLst>
      <p:ext uri="{BB962C8B-B14F-4D97-AF65-F5344CB8AC3E}">
        <p14:creationId xmlns:p14="http://schemas.microsoft.com/office/powerpoint/2010/main" val="653936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Participation Reports, including the Plan and Manage Testing, Test Completion Rates, and Test Status Code Reports, have moved from the Online Reporting System (or ORS) to the Monitoring Test Progress section of the Test Information Distribution Engine (or TIDE). TEs, TAs and second raters are encouraged to confirm that a test has been submitted by following the steps provided in the TIDE User Guide, located on the Ohio Alternate Assessment Portal. </a:t>
            </a:r>
          </a:p>
          <a:p>
            <a:endParaRPr lang="en-US" dirty="0"/>
          </a:p>
        </p:txBody>
      </p:sp>
      <p:sp>
        <p:nvSpPr>
          <p:cNvPr id="4" name="Slide Number Placeholder 3"/>
          <p:cNvSpPr>
            <a:spLocks noGrp="1"/>
          </p:cNvSpPr>
          <p:nvPr>
            <p:ph type="sldNum" sz="quarter" idx="10"/>
          </p:nvPr>
        </p:nvSpPr>
        <p:spPr/>
        <p:txBody>
          <a:bodyPr/>
          <a:lstStyle/>
          <a:p>
            <a:pPr>
              <a:defRPr/>
            </a:pPr>
            <a:fld id="{3935FAC0-6178-45C9-B450-54A8D5C5FA3C}" type="slidenum">
              <a:rPr lang="en-US" smtClean="0"/>
              <a:pPr>
                <a:defRPr/>
              </a:pPr>
              <a:t>13</a:t>
            </a:fld>
            <a:endParaRPr lang="en-US" dirty="0"/>
          </a:p>
        </p:txBody>
      </p:sp>
    </p:spTree>
    <p:extLst>
      <p:ext uri="{BB962C8B-B14F-4D97-AF65-F5344CB8AC3E}">
        <p14:creationId xmlns:p14="http://schemas.microsoft.com/office/powerpoint/2010/main" val="1325586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In the</a:t>
            </a:r>
            <a:r>
              <a:rPr lang="en-US" altLang="en-US" baseline="0" dirty="0">
                <a:latin typeface="Arial" pitchFamily="34" charset="0"/>
              </a:rPr>
              <a:t> next</a:t>
            </a:r>
            <a:r>
              <a:rPr lang="en-US" altLang="en-US" dirty="0">
                <a:latin typeface="Arial" pitchFamily="34" charset="0"/>
              </a:rPr>
              <a:t> portion of the training, we are going to discuss the accommodations that are available for the AASCD</a:t>
            </a:r>
            <a:r>
              <a:rPr lang="en-US" altLang="en-US" baseline="0" dirty="0">
                <a:latin typeface="Arial" pitchFamily="34" charset="0"/>
              </a:rPr>
              <a:t> and specific DOs and DON’Ts of administering the test.</a:t>
            </a:r>
            <a:endParaRPr lang="en-US" altLang="en-US" dirty="0">
              <a:latin typeface="Arial" pitchFamily="34" charset="0"/>
            </a:endParaRPr>
          </a:p>
          <a:p>
            <a:pPr eaLnBrk="1" hangingPunct="1"/>
            <a:endParaRPr lang="en-US" altLang="en-US" dirty="0">
              <a:latin typeface="Arial" pitchFamily="34" charset="0"/>
            </a:endParaRPr>
          </a:p>
          <a:p>
            <a:pPr eaLnBrk="1" hangingPunct="1"/>
            <a:r>
              <a:rPr lang="en-US" altLang="en-US" dirty="0">
                <a:latin typeface="Arial" pitchFamily="34" charset="0"/>
              </a:rPr>
              <a:t>Accommodations are used during daily instruction and may be listed on the student’s IEP. </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14</a:t>
            </a:fld>
            <a:endParaRPr lang="en-US" dirty="0"/>
          </a:p>
        </p:txBody>
      </p:sp>
    </p:spTree>
    <p:extLst>
      <p:ext uri="{BB962C8B-B14F-4D97-AF65-F5344CB8AC3E}">
        <p14:creationId xmlns:p14="http://schemas.microsoft.com/office/powerpoint/2010/main" val="1994943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Throughout the assessment, response cards are used that contain the picture symbols created by Mayer-Johnson. Many teachers use these during instruction, when creating communication books, and when using </a:t>
            </a:r>
            <a:r>
              <a:rPr lang="en-US" altLang="en-US" dirty="0" err="1">
                <a:latin typeface="Arial" pitchFamily="34" charset="0"/>
              </a:rPr>
              <a:t>Boardmaker</a:t>
            </a:r>
            <a:r>
              <a:rPr lang="en-US" altLang="en-US" dirty="0"/>
              <a:t>™</a:t>
            </a:r>
            <a:r>
              <a:rPr lang="en-US" altLang="en-US" dirty="0">
                <a:latin typeface="Arial" pitchFamily="34" charset="0"/>
              </a:rPr>
              <a:t> or PCS</a:t>
            </a:r>
            <a:r>
              <a:rPr lang="en-US" altLang="en-US" dirty="0"/>
              <a:t>™</a:t>
            </a:r>
            <a:r>
              <a:rPr lang="en-US" altLang="en-US" dirty="0">
                <a:latin typeface="Arial" pitchFamily="34" charset="0"/>
              </a:rPr>
              <a:t>. </a:t>
            </a:r>
          </a:p>
          <a:p>
            <a:pPr eaLnBrk="1" hangingPunct="1"/>
            <a:endParaRPr lang="en-US" altLang="en-US" dirty="0">
              <a:latin typeface="Arial" pitchFamily="34" charset="0"/>
            </a:endParaRPr>
          </a:p>
          <a:p>
            <a:pPr eaLnBrk="1" hangingPunct="1"/>
            <a:r>
              <a:rPr lang="en-US" altLang="en-US" dirty="0">
                <a:latin typeface="Arial" pitchFamily="34" charset="0"/>
              </a:rPr>
              <a:t>The Mayer-Johnson artists are wonderful, but occasionally there is more than one symbol for the same word. Therefore, if the assessment has a picture that is different from the one used in instruction, you may exchange it.</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15</a:t>
            </a:fld>
            <a:endParaRPr lang="en-US" dirty="0"/>
          </a:p>
        </p:txBody>
      </p:sp>
    </p:spTree>
    <p:extLst>
      <p:ext uri="{BB962C8B-B14F-4D97-AF65-F5344CB8AC3E}">
        <p14:creationId xmlns:p14="http://schemas.microsoft.com/office/powerpoint/2010/main" val="1085638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ln/>
        </p:spPr>
        <p:txBody>
          <a:bodyPr>
            <a:normAutofit fontScale="92500" lnSpcReduction="10000"/>
          </a:bodyPr>
          <a:lstStyle/>
          <a:p>
            <a:pPr>
              <a:defRPr/>
            </a:pPr>
            <a:r>
              <a:rPr lang="en-US" dirty="0"/>
              <a:t>Here are several</a:t>
            </a:r>
            <a:r>
              <a:rPr lang="en-US" baseline="0" dirty="0"/>
              <a:t> ways the TA can make the Response Options accessible for students:</a:t>
            </a:r>
          </a:p>
          <a:p>
            <a:pPr>
              <a:defRPr/>
            </a:pPr>
            <a:endParaRPr lang="en-US" baseline="0" dirty="0"/>
          </a:p>
          <a:p>
            <a:pPr>
              <a:defRPr/>
            </a:pPr>
            <a:r>
              <a:rPr lang="en-US" dirty="0"/>
              <a:t>For each item, you will say each response option aloud, but you cannot use any type of voice inflection to lead the student to the correct response. You will also indicate each response option, but you cannot lead the student to the correct response by tapping, holding a hand over the correct response for a longer period of time, or in any other way indicating the correct answer. The answer options must be presented in the order listed in the test booklet.</a:t>
            </a:r>
          </a:p>
          <a:p>
            <a:pPr>
              <a:defRPr/>
            </a:pPr>
            <a:endParaRPr lang="en-US" dirty="0"/>
          </a:p>
          <a:p>
            <a:pPr>
              <a:defRPr/>
            </a:pPr>
            <a:r>
              <a:rPr lang="en-US" dirty="0"/>
              <a:t>During test</a:t>
            </a:r>
            <a:r>
              <a:rPr lang="en-US" baseline="0" dirty="0"/>
              <a:t> administration, y</a:t>
            </a:r>
            <a:r>
              <a:rPr lang="en-US" dirty="0"/>
              <a:t>ou may substitute photographs or concrete objects that are used during instruction for the provided response cards</a:t>
            </a:r>
            <a:r>
              <a:rPr lang="en-US" baseline="0" dirty="0"/>
              <a:t>. </a:t>
            </a:r>
            <a:endParaRPr lang="en-US" dirty="0"/>
          </a:p>
          <a:p>
            <a:pPr>
              <a:defRPr/>
            </a:pPr>
            <a:endParaRPr lang="en-US" dirty="0"/>
          </a:p>
          <a:p>
            <a:pPr>
              <a:defRPr/>
            </a:pPr>
            <a:r>
              <a:rPr lang="en-US" dirty="0"/>
              <a:t>The student may hold or manipulate any of the objects used in the assessment.</a:t>
            </a:r>
          </a:p>
          <a:p>
            <a:pPr>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Sometimes a student will point to one answer but say another. As Test Administrator, you must determine prior to administering the assessment which answer option you will accept:</a:t>
            </a:r>
            <a:r>
              <a:rPr lang="en-US" altLang="en-US" baseline="0" dirty="0">
                <a:latin typeface="Arial" pitchFamily="34" charset="0"/>
              </a:rPr>
              <a:t> </a:t>
            </a:r>
            <a:r>
              <a:rPr lang="en-US" altLang="en-US" dirty="0">
                <a:latin typeface="Arial" pitchFamily="34" charset="0"/>
              </a:rPr>
              <a:t>what the student says or what he or she points to.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A student may also repeatedly indicate that the last thing the Test Administrator says is the correct answer. The correct answers are randomized and are not always in the same location, so sometimes the last option will be correct. You should accept the answer and move on to the next item. Do not re-administer the item, and do not change the order of the answer options.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itchFamily="34" charset="0"/>
            </a:endParaRPr>
          </a:p>
          <a:p>
            <a:pPr>
              <a:defRPr/>
            </a:pPr>
            <a:endParaRPr lang="en-US" dirty="0"/>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16</a:t>
            </a:fld>
            <a:endParaRPr lang="en-US" dirty="0"/>
          </a:p>
        </p:txBody>
      </p:sp>
    </p:spTree>
    <p:extLst>
      <p:ext uri="{BB962C8B-B14F-4D97-AF65-F5344CB8AC3E}">
        <p14:creationId xmlns:p14="http://schemas.microsoft.com/office/powerpoint/2010/main" val="194788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ln/>
        </p:spPr>
        <p:txBody>
          <a:bodyPr/>
          <a:lstStyle/>
          <a:p>
            <a:pPr>
              <a:defRPr/>
            </a:pPr>
            <a:r>
              <a:rPr lang="en-US" dirty="0" smtClean="0"/>
              <a:t>The </a:t>
            </a:r>
            <a:r>
              <a:rPr lang="en-US" dirty="0"/>
              <a:t>TA may customize materials on the AASCD:</a:t>
            </a:r>
          </a:p>
          <a:p>
            <a:pPr>
              <a:defRPr/>
            </a:pPr>
            <a:endParaRPr lang="en-US" dirty="0"/>
          </a:p>
          <a:p>
            <a:pPr>
              <a:defRPr/>
            </a:pPr>
            <a:r>
              <a:rPr lang="en-US" dirty="0"/>
              <a:t>Response cards and posters can be laminated if needed. However, these materials are secure and should only be handled by the Test Administrator and not left in a room where they may be seen by others.</a:t>
            </a:r>
          </a:p>
          <a:p>
            <a:pPr marL="0" indent="0">
              <a:buFont typeface="Arial" pitchFamily="34" charset="0"/>
              <a:buNone/>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dirty="0"/>
              <a:t>On the mathematics assessment, calculators and scrap paper are allowed unless otherwise noted.</a:t>
            </a:r>
          </a:p>
          <a:p>
            <a:pPr marL="0" indent="0">
              <a:buFont typeface="Arial" pitchFamily="34" charset="0"/>
              <a:buNone/>
              <a:defRPr/>
            </a:pPr>
            <a:endParaRPr lang="en-US" dirty="0"/>
          </a:p>
          <a:p>
            <a:pPr marL="0" indent="0">
              <a:buFont typeface="Arial" pitchFamily="34" charset="0"/>
              <a:buNone/>
              <a:defRPr/>
            </a:pPr>
            <a:r>
              <a:rPr lang="en-US" dirty="0"/>
              <a:t>You should allow the student to use his or her communication device when taking the assessment. This should be the same device that the student uses during daily instruction and communication, as specified in the student's IEP.</a:t>
            </a:r>
          </a:p>
          <a:p>
            <a:pPr marL="0" indent="0">
              <a:buFont typeface="Arial" pitchFamily="34" charset="0"/>
              <a:buNone/>
              <a:defRPr/>
            </a:pPr>
            <a:r>
              <a:rPr lang="en-US" dirty="0"/>
              <a:t>You may add texture to lines, graphs, and pictures if needed. </a:t>
            </a:r>
          </a:p>
          <a:p>
            <a:pPr marL="0" indent="0">
              <a:buFont typeface="Arial" pitchFamily="34" charset="0"/>
              <a:buNone/>
              <a:defRPr/>
            </a:pPr>
            <a:endParaRPr lang="en-US" dirty="0"/>
          </a:p>
          <a:p>
            <a:pPr marL="0" indent="0">
              <a:buFont typeface="Arial" pitchFamily="34" charset="0"/>
              <a:buNone/>
              <a:defRPr/>
            </a:pPr>
            <a:r>
              <a:rPr lang="en-US" dirty="0"/>
              <a:t>Refocusing the student’s attention on the task is allowed, even though</a:t>
            </a:r>
            <a:r>
              <a:rPr lang="en-US" baseline="0" dirty="0"/>
              <a:t> </a:t>
            </a:r>
            <a:r>
              <a:rPr lang="en-US" dirty="0"/>
              <a:t>there are no specific provisions for it in the script.</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17</a:t>
            </a:fld>
            <a:endParaRPr lang="en-US" dirty="0"/>
          </a:p>
        </p:txBody>
      </p:sp>
    </p:spTree>
    <p:extLst>
      <p:ext uri="{BB962C8B-B14F-4D97-AF65-F5344CB8AC3E}">
        <p14:creationId xmlns:p14="http://schemas.microsoft.com/office/powerpoint/2010/main" val="81015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The </a:t>
            </a:r>
            <a:r>
              <a:rPr lang="en-US" dirty="0"/>
              <a:t>AASCD has accessibility features built-in to the assessment:</a:t>
            </a:r>
          </a:p>
          <a:p>
            <a:pPr>
              <a:defRPr/>
            </a:pPr>
            <a:endParaRPr lang="en-US" dirty="0"/>
          </a:p>
          <a:p>
            <a:pPr>
              <a:defRPr/>
            </a:pPr>
            <a:r>
              <a:rPr lang="en-US" dirty="0"/>
              <a:t>TAs can always read the passage and answer options aloud,</a:t>
            </a:r>
            <a:r>
              <a:rPr lang="en-US" baseline="0" dirty="0"/>
              <a:t> and the </a:t>
            </a:r>
            <a:r>
              <a:rPr lang="en-US" dirty="0"/>
              <a:t>passage can be re-read as often as needed. For the reading assessment, you will frequently be directed to re-read a specific page or paragraph. But when reading aloud, you cannot lead the student to the correct answer</a:t>
            </a:r>
            <a:r>
              <a:rPr lang="en-US" baseline="0" dirty="0"/>
              <a:t> in any way.</a:t>
            </a:r>
            <a:endParaRPr lang="en-US" dirty="0"/>
          </a:p>
          <a:p>
            <a:pPr>
              <a:defRPr/>
            </a:pPr>
            <a:endParaRPr lang="en-US" dirty="0"/>
          </a:p>
          <a:p>
            <a:pPr>
              <a:defRPr/>
            </a:pPr>
            <a:r>
              <a:rPr lang="en-US" dirty="0"/>
              <a:t>This assessment is not timed; therefore, you should take a break or stop the administration if the student becomes fatigued or ill, or if other circumstances require you to stop. The breaks can be very short or even continue into the next day. When you restart the assessment, you may reread the passage or reorient the student to the task. </a:t>
            </a:r>
          </a:p>
          <a:p>
            <a:pPr>
              <a:defRPr/>
            </a:pPr>
            <a:endParaRPr lang="en-US" dirty="0"/>
          </a:p>
          <a:p>
            <a:pPr>
              <a:defRPr/>
            </a:pPr>
            <a:r>
              <a:rPr lang="en-US" dirty="0"/>
              <a:t>For example: “Yesterday we were taking a test and we were talking about adding numbers.” The last item cannot be re-administered. Remember, you can never re-administer any item for which a student has already given a response.</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18</a:t>
            </a:fld>
            <a:endParaRPr lang="en-US" dirty="0"/>
          </a:p>
        </p:txBody>
      </p:sp>
    </p:spTree>
    <p:extLst>
      <p:ext uri="{BB962C8B-B14F-4D97-AF65-F5344CB8AC3E}">
        <p14:creationId xmlns:p14="http://schemas.microsoft.com/office/powerpoint/2010/main" val="3335100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During the assessment, you may provide appropriate encouragement that affirms that the student is working hard, paying attention or behaving appropriately. </a:t>
            </a:r>
          </a:p>
          <a:p>
            <a:pPr eaLnBrk="1" hangingPunct="1"/>
            <a:endParaRPr lang="en-US" altLang="en-US" dirty="0">
              <a:latin typeface="Arial" pitchFamily="34" charset="0"/>
            </a:endParaRPr>
          </a:p>
          <a:p>
            <a:pPr eaLnBrk="1" hangingPunct="1"/>
            <a:r>
              <a:rPr lang="en-US" altLang="en-US" dirty="0">
                <a:latin typeface="Arial" pitchFamily="34" charset="0"/>
              </a:rPr>
              <a:t>This</a:t>
            </a:r>
            <a:r>
              <a:rPr lang="en-US" altLang="en-US" baseline="0" dirty="0">
                <a:latin typeface="Arial" pitchFamily="34" charset="0"/>
              </a:rPr>
              <a:t> </a:t>
            </a:r>
            <a:r>
              <a:rPr lang="en-US" altLang="en-US" dirty="0">
                <a:latin typeface="Arial" pitchFamily="34" charset="0"/>
              </a:rPr>
              <a:t>encouragement must not lead the student to the correct answer.</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19</a:t>
            </a:fld>
            <a:endParaRPr lang="en-US" dirty="0"/>
          </a:p>
        </p:txBody>
      </p:sp>
    </p:spTree>
    <p:extLst>
      <p:ext uri="{BB962C8B-B14F-4D97-AF65-F5344CB8AC3E}">
        <p14:creationId xmlns:p14="http://schemas.microsoft.com/office/powerpoint/2010/main" val="328648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By the end of this training, you will know all the “nuts and bolts” of test administration, including the design of the assessment and what types of accommodations can be provided for each student. You will be able to organize testing materials and set up the testing environment. </a:t>
            </a:r>
          </a:p>
          <a:p>
            <a:endParaRPr lang="en-US" altLang="en-US" dirty="0">
              <a:latin typeface="Arial" pitchFamily="34" charset="0"/>
            </a:endParaRPr>
          </a:p>
          <a:p>
            <a:r>
              <a:rPr lang="en-US" altLang="en-US" dirty="0">
                <a:latin typeface="Arial" pitchFamily="34" charset="0"/>
              </a:rPr>
              <a:t>You will also know the deadlines for completing testing and entering data, and understand</a:t>
            </a:r>
            <a:r>
              <a:rPr lang="en-US" altLang="en-US" baseline="0" dirty="0">
                <a:latin typeface="Arial" pitchFamily="34" charset="0"/>
              </a:rPr>
              <a:t> </a:t>
            </a:r>
            <a:r>
              <a:rPr lang="en-US" altLang="en-US" dirty="0">
                <a:latin typeface="Arial" pitchFamily="34" charset="0"/>
              </a:rPr>
              <a:t>what steps you must take to ensure the security of the testing materials and the testing process.</a:t>
            </a:r>
          </a:p>
          <a:p>
            <a:r>
              <a:rPr lang="en-US" altLang="en-US" dirty="0">
                <a:latin typeface="Arial" pitchFamily="34" charset="0"/>
              </a:rPr>
              <a:t> </a:t>
            </a:r>
          </a:p>
          <a:p>
            <a:r>
              <a:rPr lang="en-US" altLang="en-US" dirty="0">
                <a:latin typeface="Arial" pitchFamily="34" charset="0"/>
              </a:rPr>
              <a:t>You’ll learn how to score</a:t>
            </a:r>
            <a:r>
              <a:rPr lang="en-US" altLang="en-US" baseline="0" dirty="0">
                <a:latin typeface="Arial" pitchFamily="34" charset="0"/>
              </a:rPr>
              <a:t> student responses</a:t>
            </a:r>
            <a:r>
              <a:rPr lang="en-US" altLang="en-US" dirty="0">
                <a:latin typeface="Arial" pitchFamily="34" charset="0"/>
              </a:rPr>
              <a:t> and have an opportunity to practice scoring</a:t>
            </a:r>
            <a:r>
              <a:rPr lang="en-US" altLang="en-US" baseline="0" dirty="0">
                <a:latin typeface="Arial" pitchFamily="34" charset="0"/>
              </a:rPr>
              <a:t> some </a:t>
            </a:r>
            <a:r>
              <a:rPr lang="en-US" altLang="en-US" dirty="0">
                <a:latin typeface="Arial" pitchFamily="34" charset="0"/>
              </a:rPr>
              <a:t>videotaped task administrations, so you can check the accuracy of your scoring. </a:t>
            </a:r>
          </a:p>
          <a:p>
            <a:endParaRPr lang="en-US" altLang="en-US" dirty="0">
              <a:latin typeface="Arial" pitchFamily="34" charset="0"/>
            </a:endParaRPr>
          </a:p>
          <a:p>
            <a:r>
              <a:rPr lang="en-US" altLang="en-US" dirty="0">
                <a:latin typeface="Arial" pitchFamily="34" charset="0"/>
              </a:rPr>
              <a:t>Finally, you will also understand the process for entering your students’ scores into the Data Entry Interface.</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a:t>
            </a:fld>
            <a:endParaRPr lang="en-US" dirty="0"/>
          </a:p>
        </p:txBody>
      </p:sp>
    </p:spTree>
    <p:extLst>
      <p:ext uri="{BB962C8B-B14F-4D97-AF65-F5344CB8AC3E}">
        <p14:creationId xmlns:p14="http://schemas.microsoft.com/office/powerpoint/2010/main" val="1908549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There are limits to the accessibility of certain</a:t>
            </a:r>
            <a:r>
              <a:rPr lang="en-US" altLang="en-US" baseline="0" dirty="0">
                <a:latin typeface="Arial" pitchFamily="34" charset="0"/>
              </a:rPr>
              <a:t> items. </a:t>
            </a:r>
            <a:r>
              <a:rPr lang="en-US" altLang="en-US" dirty="0">
                <a:latin typeface="Arial" pitchFamily="34" charset="0"/>
              </a:rPr>
              <a:t>The teacher review committees have looked at the assessment and determined that some items are not accessible to students who are blind or deaf. </a:t>
            </a:r>
          </a:p>
          <a:p>
            <a:pPr eaLnBrk="1" hangingPunct="1"/>
            <a:endParaRPr lang="en-US" altLang="en-US" dirty="0">
              <a:latin typeface="Arial" pitchFamily="34" charset="0"/>
            </a:endParaRPr>
          </a:p>
          <a:p>
            <a:pPr eaLnBrk="1" hangingPunct="1"/>
            <a:r>
              <a:rPr lang="en-US" altLang="en-US" dirty="0">
                <a:latin typeface="Arial" pitchFamily="34" charset="0"/>
              </a:rPr>
              <a:t>When you are reviewing the test materials, you should mark the ones that are access limited. This will be helpful as you are administering the assessment.</a:t>
            </a:r>
          </a:p>
          <a:p>
            <a:pPr eaLnBrk="1" hangingPunct="1"/>
            <a:endParaRPr lang="en-US" altLang="en-US" dirty="0">
              <a:latin typeface="Arial" pitchFamily="34" charset="0"/>
            </a:endParaRPr>
          </a:p>
          <a:p>
            <a:pPr eaLnBrk="1" hangingPunct="1"/>
            <a:r>
              <a:rPr lang="en-US" altLang="en-US" dirty="0">
                <a:latin typeface="Arial" pitchFamily="34" charset="0"/>
              </a:rPr>
              <a:t>These items are listed following the setup page for that task. Do not administer these items to a student who fits</a:t>
            </a:r>
            <a:r>
              <a:rPr lang="en-US" altLang="en-US" baseline="0" dirty="0">
                <a:latin typeface="Arial" pitchFamily="34" charset="0"/>
              </a:rPr>
              <a:t> the description listed under Access Limitations</a:t>
            </a:r>
            <a:r>
              <a:rPr lang="en-US" altLang="en-US" dirty="0">
                <a:latin typeface="Arial" pitchFamily="34" charset="0"/>
              </a:rPr>
              <a:t>. Simply mark the item as “Access Limited (A),” and move on to the next item.</a:t>
            </a:r>
          </a:p>
          <a:p>
            <a:pPr eaLnBrk="1" hangingPunct="1"/>
            <a:endParaRPr lang="en-US" altLang="en-US" dirty="0">
              <a:latin typeface="Arial" pitchFamily="34" charset="0"/>
            </a:endParaRPr>
          </a:p>
          <a:p>
            <a:pPr eaLnBrk="1" hangingPunct="1"/>
            <a:r>
              <a:rPr lang="en-US" altLang="en-US" dirty="0">
                <a:latin typeface="Arial" pitchFamily="34" charset="0"/>
              </a:rPr>
              <a:t>If an item is not marked “Access Limited,” then you should administer the item to all students.</a:t>
            </a:r>
          </a:p>
          <a:p>
            <a:pPr eaLnBrk="1" hangingPunct="1"/>
            <a:endParaRPr lang="en-US" altLang="en-US" dirty="0">
              <a:latin typeface="Arial" pitchFamily="34" charset="0"/>
            </a:endParaRPr>
          </a:p>
          <a:p>
            <a:pPr eaLnBrk="1" hangingPunct="1"/>
            <a:r>
              <a:rPr lang="en-US" altLang="en-US" dirty="0">
                <a:latin typeface="Arial" pitchFamily="34" charset="0"/>
              </a:rPr>
              <a:t>In this example, items 2, 3, 4, 5, and 6 are administered to all students. Only item 1 is not administered to a student who is blind. Not administering this item will not affect the student’s score. </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20</a:t>
            </a:fld>
            <a:endParaRPr lang="en-US" dirty="0"/>
          </a:p>
        </p:txBody>
      </p:sp>
    </p:spTree>
    <p:extLst>
      <p:ext uri="{BB962C8B-B14F-4D97-AF65-F5344CB8AC3E}">
        <p14:creationId xmlns:p14="http://schemas.microsoft.com/office/powerpoint/2010/main" val="654136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In the next</a:t>
            </a:r>
            <a:r>
              <a:rPr lang="en-US" altLang="en-US" baseline="0" dirty="0">
                <a:latin typeface="Arial" pitchFamily="34" charset="0"/>
              </a:rPr>
              <a:t> section, we will discuss how to prepare for administering the AASCD.</a:t>
            </a:r>
            <a:endParaRPr lang="en-US" altLang="en-US" dirty="0">
              <a:latin typeface="Arial" pitchFamily="34" charset="0"/>
            </a:endParaRPr>
          </a:p>
          <a:p>
            <a:pPr eaLnBrk="1" hangingPunct="1"/>
            <a:endParaRPr lang="en-US" altLang="en-US" dirty="0">
              <a:latin typeface="Arial" pitchFamily="34" charset="0"/>
            </a:endParaRPr>
          </a:p>
          <a:p>
            <a:pPr eaLnBrk="1" hangingPunct="1"/>
            <a:r>
              <a:rPr lang="en-US" altLang="en-US" dirty="0">
                <a:latin typeface="Arial" pitchFamily="34" charset="0"/>
              </a:rPr>
              <a:t>To allow you sufficient time to prepare for test administration, your Building Coordinator will provide the AASCD materials prior to the opening of the testing window.</a:t>
            </a:r>
          </a:p>
          <a:p>
            <a:pPr eaLnBrk="1" hangingPunct="1"/>
            <a:endParaRPr lang="en-US" altLang="en-US" dirty="0">
              <a:latin typeface="Arial" pitchFamily="34" charset="0"/>
            </a:endParaRPr>
          </a:p>
          <a:p>
            <a:pPr eaLnBrk="1" hangingPunct="1"/>
            <a:r>
              <a:rPr lang="en-US" altLang="en-US" dirty="0">
                <a:latin typeface="Arial" pitchFamily="34" charset="0"/>
              </a:rPr>
              <a:t>As a TA in possession of test materials, you must keep materials secure at all times. When you are not using the materials, they are to be kept in a secure location, such as a locked cabinet. Copies may not be made for your own records, and no part of the tasks may be sent via email.</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21</a:t>
            </a:fld>
            <a:endParaRPr lang="en-US" dirty="0"/>
          </a:p>
        </p:txBody>
      </p:sp>
    </p:spTree>
    <p:extLst>
      <p:ext uri="{BB962C8B-B14F-4D97-AF65-F5344CB8AC3E}">
        <p14:creationId xmlns:p14="http://schemas.microsoft.com/office/powerpoint/2010/main" val="625068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Make sure that you read the </a:t>
            </a:r>
            <a:r>
              <a:rPr lang="en-US" altLang="en-US" i="1" dirty="0">
                <a:latin typeface="Arial" pitchFamily="34" charset="0"/>
              </a:rPr>
              <a:t>Directions for Administration Manual </a:t>
            </a:r>
            <a:r>
              <a:rPr lang="en-US" altLang="en-US" dirty="0">
                <a:latin typeface="Arial" pitchFamily="34" charset="0"/>
              </a:rPr>
              <a:t>or DFAM. You will be scoring and entering the student’s responses in the Data Entry Interface,</a:t>
            </a:r>
            <a:r>
              <a:rPr lang="en-US" altLang="en-US" baseline="0" dirty="0">
                <a:latin typeface="Arial" pitchFamily="34" charset="0"/>
              </a:rPr>
              <a:t> or </a:t>
            </a:r>
            <a:r>
              <a:rPr lang="en-US" altLang="en-US" dirty="0">
                <a:latin typeface="Arial" pitchFamily="34" charset="0"/>
              </a:rPr>
              <a:t>DEI. This document is available on the Portal.</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22</a:t>
            </a:fld>
            <a:endParaRPr lang="en-US" dirty="0"/>
          </a:p>
        </p:txBody>
      </p:sp>
    </p:spTree>
    <p:extLst>
      <p:ext uri="{BB962C8B-B14F-4D97-AF65-F5344CB8AC3E}">
        <p14:creationId xmlns:p14="http://schemas.microsoft.com/office/powerpoint/2010/main" val="402408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When you receive your materials, one of the first things you should do is make sure that these are the correct test materials for your students. Remaining organized is the key to an error-free administration.</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23</a:t>
            </a:fld>
            <a:endParaRPr lang="en-US" dirty="0"/>
          </a:p>
        </p:txBody>
      </p:sp>
    </p:spTree>
    <p:extLst>
      <p:ext uri="{BB962C8B-B14F-4D97-AF65-F5344CB8AC3E}">
        <p14:creationId xmlns:p14="http://schemas.microsoft.com/office/powerpoint/2010/main" val="1710426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ln/>
        </p:spPr>
        <p:txBody>
          <a:bodyPr>
            <a:normAutofit fontScale="92500"/>
          </a:bodyPr>
          <a:lstStyle/>
          <a:p>
            <a:pPr>
              <a:defRPr/>
            </a:pPr>
            <a:r>
              <a:rPr lang="en-US" dirty="0">
                <a:latin typeface="Arial" pitchFamily="34" charset="0"/>
              </a:rPr>
              <a:t>Here are some tips to remember when you are deciding where to administer the assessment:</a:t>
            </a:r>
          </a:p>
          <a:p>
            <a:pPr>
              <a:defRPr/>
            </a:pPr>
            <a:endParaRPr lang="en-US" dirty="0">
              <a:latin typeface="Arial" pitchFamily="34" charset="0"/>
            </a:endParaRPr>
          </a:p>
          <a:p>
            <a:pPr marL="237682" indent="-237682">
              <a:buFont typeface="Arial" pitchFamily="34" charset="0"/>
              <a:buChar char="•"/>
              <a:defRPr/>
            </a:pPr>
            <a:r>
              <a:rPr lang="en-US" dirty="0"/>
              <a:t>Each assessment is administered orally to an individual student. It is not to be administered in a group or within hearing distance of other students.</a:t>
            </a:r>
          </a:p>
          <a:p>
            <a:pPr marL="237682" indent="-237682">
              <a:buFont typeface="Arial" pitchFamily="34" charset="0"/>
              <a:buChar char="•"/>
              <a:defRPr/>
            </a:pPr>
            <a:endParaRPr lang="en-US" dirty="0"/>
          </a:p>
          <a:p>
            <a:pPr marL="237682" indent="-237682">
              <a:buFont typeface="Arial" pitchFamily="34" charset="0"/>
              <a:buChar char="•"/>
              <a:defRPr/>
            </a:pPr>
            <a:r>
              <a:rPr lang="en-US" dirty="0">
                <a:latin typeface="Arial" pitchFamily="34" charset="0"/>
              </a:rPr>
              <a:t>You will need to determine whether to administer the assessment in a room other than your classroom. Some schools have a testing room in a guidance counselor’s office or a secluded room in the library. As an alternative, the test can be administered when the remainder of the class is at another activity.</a:t>
            </a:r>
            <a:r>
              <a:rPr lang="en-US" dirty="0"/>
              <a:t> If your student does not adjust well to new settings, you may provide instruction in the new location prior to administration.</a:t>
            </a:r>
          </a:p>
          <a:p>
            <a:pPr marL="237682" indent="-237682">
              <a:buFont typeface="Arial" pitchFamily="34" charset="0"/>
              <a:buChar char="•"/>
              <a:defRPr/>
            </a:pPr>
            <a:endParaRPr lang="en-US" dirty="0">
              <a:latin typeface="Arial" pitchFamily="34" charset="0"/>
            </a:endParaRPr>
          </a:p>
          <a:p>
            <a:pPr marL="237682" indent="-237682">
              <a:buFont typeface="Arial" pitchFamily="34" charset="0"/>
              <a:buChar char="•"/>
              <a:defRPr/>
            </a:pPr>
            <a:r>
              <a:rPr lang="en-US" dirty="0">
                <a:latin typeface="Arial" pitchFamily="34" charset="0"/>
              </a:rPr>
              <a:t>If you decide to use a different room, you will need to arrange to have any special equipment (seating, table) moved to the assessment location.</a:t>
            </a:r>
          </a:p>
          <a:p>
            <a:pPr marL="237682" indent="-237682">
              <a:buFont typeface="Arial" pitchFamily="34" charset="0"/>
              <a:buChar char="•"/>
              <a:defRPr/>
            </a:pPr>
            <a:endParaRPr lang="en-US" dirty="0">
              <a:latin typeface="Arial" pitchFamily="34" charset="0"/>
            </a:endParaRPr>
          </a:p>
          <a:p>
            <a:pPr marL="237682" indent="-237682">
              <a:buFont typeface="Arial" pitchFamily="34" charset="0"/>
              <a:buChar char="•"/>
              <a:defRPr/>
            </a:pPr>
            <a:r>
              <a:rPr lang="en-US" dirty="0"/>
              <a:t>Some tables in other rooms may not be the appropriate height for all students. This is especially important if the student requires a special chair or sits in a low chair. In this instance, the table in another room may be too high.</a:t>
            </a:r>
          </a:p>
          <a:p>
            <a:pPr marL="237682" indent="-237682">
              <a:buFont typeface="Arial" pitchFamily="34" charset="0"/>
              <a:buChar char="•"/>
              <a:defRPr/>
            </a:pPr>
            <a:endParaRPr lang="en-US" dirty="0"/>
          </a:p>
          <a:p>
            <a:pPr marL="237682" indent="-237682">
              <a:buFont typeface="Arial" pitchFamily="34" charset="0"/>
              <a:buChar char="•"/>
              <a:defRPr/>
            </a:pPr>
            <a:r>
              <a:rPr lang="en-US" dirty="0">
                <a:latin typeface="Arial" pitchFamily="34" charset="0"/>
              </a:rPr>
              <a:t>The other thing to remember when scheduling the test administration is the student’s optimal time of day. Some students do their best work at the beginning of the school day while others do better in the afternoon. This is your decision. </a:t>
            </a:r>
          </a:p>
          <a:p>
            <a:pPr marL="237682" indent="-237682">
              <a:buFont typeface="Arial" pitchFamily="34" charset="0"/>
              <a:buChar char="•"/>
              <a:defRPr/>
            </a:pPr>
            <a:endParaRPr lang="en-US" dirty="0"/>
          </a:p>
          <a:p>
            <a:pPr>
              <a:defRPr/>
            </a:pPr>
            <a:endParaRPr lang="en-US" dirty="0">
              <a:latin typeface="Arial" pitchFamily="34" charset="0"/>
            </a:endParaRPr>
          </a:p>
          <a:p>
            <a:pPr>
              <a:defRPr/>
            </a:pPr>
            <a:endParaRPr 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24</a:t>
            </a:fld>
            <a:endParaRPr lang="en-US" dirty="0"/>
          </a:p>
        </p:txBody>
      </p:sp>
    </p:spTree>
    <p:extLst>
      <p:ext uri="{BB962C8B-B14F-4D97-AF65-F5344CB8AC3E}">
        <p14:creationId xmlns:p14="http://schemas.microsoft.com/office/powerpoint/2010/main" val="1784984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Create a schedule to prepare for test administration by determining approximately how much time you will need to administer tasks to each student. </a:t>
            </a:r>
          </a:p>
          <a:p>
            <a:endParaRPr lang="en-US" altLang="en-US" dirty="0">
              <a:latin typeface="Arial" pitchFamily="34" charset="0"/>
            </a:endParaRPr>
          </a:p>
          <a:p>
            <a:r>
              <a:rPr lang="en-US" altLang="en-US" dirty="0">
                <a:latin typeface="Arial" pitchFamily="34" charset="0"/>
              </a:rPr>
              <a:t>You should allow some flexibility in scheduling, because students may not always be available for testing during the time scheduled,</a:t>
            </a:r>
            <a:r>
              <a:rPr lang="en-US" altLang="en-US" baseline="0" dirty="0">
                <a:latin typeface="Arial" pitchFamily="34" charset="0"/>
              </a:rPr>
              <a:t> and y</a:t>
            </a:r>
            <a:r>
              <a:rPr lang="en-US" altLang="en-US" dirty="0">
                <a:latin typeface="Arial" pitchFamily="34" charset="0"/>
              </a:rPr>
              <a:t>ou </a:t>
            </a:r>
            <a:r>
              <a:rPr lang="en-US" altLang="en-US" baseline="0" dirty="0">
                <a:latin typeface="Arial" pitchFamily="34" charset="0"/>
              </a:rPr>
              <a:t>should a</a:t>
            </a:r>
            <a:r>
              <a:rPr lang="en-US" altLang="en-US" dirty="0">
                <a:latin typeface="Arial" pitchFamily="34" charset="0"/>
              </a:rPr>
              <a:t>lways plan for the accommodations that each student will need.</a:t>
            </a:r>
          </a:p>
          <a:p>
            <a:endParaRPr lang="en-US" altLang="en-US" dirty="0">
              <a:latin typeface="Arial" pitchFamily="34" charset="0"/>
            </a:endParaRPr>
          </a:p>
          <a:p>
            <a:endParaRPr lang="en-US" altLang="en-US" dirty="0">
              <a:latin typeface="Arial" pitchFamily="34" charset="0"/>
            </a:endParaRP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25</a:t>
            </a:fld>
            <a:endParaRPr lang="en-US" dirty="0"/>
          </a:p>
        </p:txBody>
      </p:sp>
    </p:spTree>
    <p:extLst>
      <p:ext uri="{BB962C8B-B14F-4D97-AF65-F5344CB8AC3E}">
        <p14:creationId xmlns:p14="http://schemas.microsoft.com/office/powerpoint/2010/main" val="1718306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Occasionally you will need to provide some test administration materials. These materials are items used during daily instruction and are familiar to the student. Materials used within</a:t>
            </a:r>
            <a:r>
              <a:rPr lang="en-US" altLang="en-US" baseline="0" dirty="0">
                <a:latin typeface="Arial" pitchFamily="34" charset="0"/>
              </a:rPr>
              <a:t> a task or item </a:t>
            </a:r>
            <a:r>
              <a:rPr lang="en-US" altLang="en-US" dirty="0">
                <a:latin typeface="Arial" pitchFamily="34" charset="0"/>
              </a:rPr>
              <a:t>should be similar in size, so that an object does not cue the answers.</a:t>
            </a:r>
            <a:r>
              <a:rPr lang="en-US" altLang="en-US" baseline="0" dirty="0">
                <a:latin typeface="Arial" pitchFamily="34" charset="0"/>
              </a:rPr>
              <a:t> </a:t>
            </a:r>
            <a:r>
              <a:rPr lang="en-US" altLang="en-US" dirty="0">
                <a:latin typeface="Arial" pitchFamily="34" charset="0"/>
              </a:rPr>
              <a:t>Items should always be age- and grade-appropriate.</a:t>
            </a:r>
          </a:p>
          <a:p>
            <a:pPr eaLnBrk="1" hangingPunct="1"/>
            <a:endParaRPr lang="en-US" altLang="en-US" dirty="0">
              <a:latin typeface="Arial" pitchFamily="34" charset="0"/>
            </a:endParaRPr>
          </a:p>
          <a:p>
            <a:pPr eaLnBrk="1" hangingPunct="1"/>
            <a:r>
              <a:rPr lang="en-US" altLang="en-US" dirty="0">
                <a:latin typeface="Arial" pitchFamily="34" charset="0"/>
              </a:rPr>
              <a:t>Prior to test administration, you will receive a list of the materials you need to provide. The list is not extensive and should not place any burden on you. </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26</a:t>
            </a:fld>
            <a:endParaRPr lang="en-US" dirty="0"/>
          </a:p>
        </p:txBody>
      </p:sp>
    </p:spTree>
    <p:extLst>
      <p:ext uri="{BB962C8B-B14F-4D97-AF65-F5344CB8AC3E}">
        <p14:creationId xmlns:p14="http://schemas.microsoft.com/office/powerpoint/2010/main" val="3966854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You should become familiar with the materials prior to AASCD administration. Reading through the script is an important initial step. You will receive test booklets, spiral-bound books of passages, posters, and sets of response cards</a:t>
            </a:r>
            <a:r>
              <a:rPr lang="en-US" altLang="en-US" baseline="0" dirty="0">
                <a:latin typeface="Arial" pitchFamily="34" charset="0"/>
              </a:rPr>
              <a:t> f</a:t>
            </a:r>
            <a:r>
              <a:rPr lang="en-US" altLang="en-US" dirty="0">
                <a:latin typeface="Arial" pitchFamily="34" charset="0"/>
              </a:rPr>
              <a:t>or each grade in which you will administer assessments.</a:t>
            </a:r>
          </a:p>
          <a:p>
            <a:pPr eaLnBrk="1" hangingPunct="1"/>
            <a:endParaRPr lang="en-US" altLang="en-US" dirty="0">
              <a:latin typeface="Arial" pitchFamily="34" charset="0"/>
            </a:endParaRPr>
          </a:p>
          <a:p>
            <a:pPr eaLnBrk="1" hangingPunct="1"/>
            <a:r>
              <a:rPr lang="en-US" altLang="en-US" dirty="0">
                <a:latin typeface="Arial" pitchFamily="34" charset="0"/>
              </a:rPr>
              <a:t>Staying organized will make test administration run smoothly. You may want to consider administering one content area to all students, and then putting those materials away and moving to the next content area.</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27</a:t>
            </a:fld>
            <a:endParaRPr lang="en-US" dirty="0"/>
          </a:p>
        </p:txBody>
      </p:sp>
    </p:spTree>
    <p:extLst>
      <p:ext uri="{BB962C8B-B14F-4D97-AF65-F5344CB8AC3E}">
        <p14:creationId xmlns:p14="http://schemas.microsoft.com/office/powerpoint/2010/main" val="2682726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Here are some other things to think about when preparing to administer the assessment.</a:t>
            </a:r>
          </a:p>
          <a:p>
            <a:pPr eaLnBrk="1" hangingPunct="1"/>
            <a:endParaRPr lang="en-US" altLang="en-US"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Practicing will make the assessment administration go smoothly.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itchFamily="34" charset="0"/>
            </a:endParaRPr>
          </a:p>
          <a:p>
            <a:r>
              <a:rPr lang="en-US" altLang="en-US" dirty="0">
                <a:latin typeface="Arial" pitchFamily="34" charset="0"/>
              </a:rPr>
              <a:t>If a student uses any assistive technology, double check that it is working properly prior to administering the assessment,. You may need to pre-program some devices, enlarge the picture symbols used as response options, or determine how you will put the response options on switches. The assessment</a:t>
            </a:r>
            <a:r>
              <a:rPr lang="en-US" altLang="en-US" baseline="0" dirty="0">
                <a:latin typeface="Arial" pitchFamily="34" charset="0"/>
              </a:rPr>
              <a:t> can not be loaded onto any device or computer.</a:t>
            </a:r>
            <a:endParaRPr lang="en-US" altLang="en-US" dirty="0">
              <a:latin typeface="Arial" pitchFamily="34" charset="0"/>
            </a:endParaRPr>
          </a:p>
          <a:p>
            <a:endParaRPr lang="en-US" altLang="en-US" dirty="0">
              <a:latin typeface="Arial" pitchFamily="34" charset="0"/>
            </a:endParaRPr>
          </a:p>
          <a:p>
            <a:r>
              <a:rPr lang="en-US" altLang="en-US" dirty="0">
                <a:latin typeface="Arial" pitchFamily="34" charset="0"/>
              </a:rPr>
              <a:t>Because of the diverse needs of students who take the assessment, consider administering the assessment to the students with minimal behavioral, visual, and communication challenges first.</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28</a:t>
            </a:fld>
            <a:endParaRPr lang="en-US" dirty="0"/>
          </a:p>
        </p:txBody>
      </p:sp>
    </p:spTree>
    <p:extLst>
      <p:ext uri="{BB962C8B-B14F-4D97-AF65-F5344CB8AC3E}">
        <p14:creationId xmlns:p14="http://schemas.microsoft.com/office/powerpoint/2010/main" val="743756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ln/>
        </p:spPr>
        <p:txBody>
          <a:bodyPr/>
          <a:lstStyle/>
          <a:p>
            <a:pPr>
              <a:defRPr/>
            </a:pPr>
            <a:r>
              <a:rPr lang="en-US" dirty="0">
                <a:latin typeface="Arial" pitchFamily="34" charset="0"/>
              </a:rPr>
              <a:t>Suggestions from TAs on how to stay organized include:</a:t>
            </a:r>
          </a:p>
          <a:p>
            <a:pPr>
              <a:defRPr/>
            </a:pPr>
            <a:endParaRPr lang="en-US" dirty="0">
              <a:latin typeface="Arial" pitchFamily="34" charset="0"/>
            </a:endParaRPr>
          </a:p>
          <a:p>
            <a:pPr marL="237682" indent="-237682">
              <a:buFont typeface="Arial" pitchFamily="34" charset="0"/>
              <a:buChar char="•"/>
              <a:defRPr/>
            </a:pPr>
            <a:r>
              <a:rPr lang="en-US" dirty="0"/>
              <a:t>Clipping the response cards to each item in the test booklet, or clipping them to the setup page of each task;</a:t>
            </a:r>
          </a:p>
          <a:p>
            <a:pPr marL="237682" indent="-237682">
              <a:buFont typeface="Arial" pitchFamily="34" charset="0"/>
              <a:buChar char="•"/>
              <a:defRPr/>
            </a:pPr>
            <a:r>
              <a:rPr lang="en-US" dirty="0"/>
              <a:t>Placing the response cards for each task in plastic sandwich bags;</a:t>
            </a:r>
          </a:p>
          <a:p>
            <a:pPr marL="237682" indent="-237682">
              <a:buFont typeface="Arial" pitchFamily="34" charset="0"/>
              <a:buChar char="•"/>
              <a:defRPr/>
            </a:pPr>
            <a:r>
              <a:rPr lang="en-US" dirty="0"/>
              <a:t>Placing the response cards, organized in the order of administration, in a small plastic basket;</a:t>
            </a:r>
            <a:r>
              <a:rPr lang="en-US" baseline="0" dirty="0"/>
              <a:t> or</a:t>
            </a:r>
            <a:endParaRPr lang="en-US" dirty="0"/>
          </a:p>
          <a:p>
            <a:pPr marL="237682" indent="-237682">
              <a:buFont typeface="Arial" pitchFamily="34" charset="0"/>
              <a:buChar char="•"/>
              <a:defRPr/>
            </a:pPr>
            <a:r>
              <a:rPr lang="en-US" dirty="0"/>
              <a:t>Fastening the response cards to fabric.</a:t>
            </a:r>
          </a:p>
          <a:p>
            <a:pPr marL="237682" indent="-237682">
              <a:defRPr/>
            </a:pPr>
            <a:endParaRPr lang="en-US" dirty="0"/>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29</a:t>
            </a:fld>
            <a:endParaRPr lang="en-US" dirty="0"/>
          </a:p>
        </p:txBody>
      </p:sp>
    </p:spTree>
    <p:extLst>
      <p:ext uri="{BB962C8B-B14F-4D97-AF65-F5344CB8AC3E}">
        <p14:creationId xmlns:p14="http://schemas.microsoft.com/office/powerpoint/2010/main" val="277813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itchFamily="34" charset="0"/>
              </a:rPr>
              <a:t>We will begin with an overview of the test and its</a:t>
            </a:r>
            <a:r>
              <a:rPr lang="en-US" altLang="en-US" baseline="0" dirty="0">
                <a:latin typeface="Arial" pitchFamily="34" charset="0"/>
              </a:rPr>
              <a:t> eligibility criteria</a:t>
            </a:r>
            <a:r>
              <a:rPr lang="en-US" altLang="en-US" dirty="0">
                <a:latin typeface="Arial" pitchFamily="34" charset="0"/>
              </a:rPr>
              <a:t>.</a:t>
            </a:r>
            <a:r>
              <a:rPr lang="en-US" altLang="en-US" baseline="0" dirty="0">
                <a:latin typeface="Arial" pitchFamily="34" charset="0"/>
              </a:rPr>
              <a:t> </a:t>
            </a:r>
            <a:r>
              <a:rPr lang="en-US" altLang="en-US" dirty="0">
                <a:latin typeface="Arial" pitchFamily="34" charset="0"/>
              </a:rPr>
              <a:t>The </a:t>
            </a:r>
            <a:r>
              <a:rPr lang="en-US" sz="1200" dirty="0"/>
              <a:t>Ohio AASCD</a:t>
            </a:r>
            <a:r>
              <a:rPr lang="en-US" altLang="en-US" dirty="0">
                <a:latin typeface="Arial" pitchFamily="34" charset="0"/>
              </a:rPr>
              <a:t> will be administered February 21 to April 14, 2017</a:t>
            </a:r>
            <a:r>
              <a:rPr lang="en-US" altLang="en-US" dirty="0" smtClean="0">
                <a:latin typeface="Arial" pitchFamily="34" charset="0"/>
              </a:rPr>
              <a:t>. Materials will arrive in districts on February 6, 2017.</a:t>
            </a:r>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3</a:t>
            </a:fld>
            <a:endParaRPr lang="en-US" dirty="0"/>
          </a:p>
        </p:txBody>
      </p:sp>
    </p:spTree>
    <p:extLst>
      <p:ext uri="{BB962C8B-B14F-4D97-AF65-F5344CB8AC3E}">
        <p14:creationId xmlns:p14="http://schemas.microsoft.com/office/powerpoint/2010/main" val="3920955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In the next section of this presentation, we will discuss how to score the AASCD.</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30</a:t>
            </a:fld>
            <a:endParaRPr lang="en-US" dirty="0"/>
          </a:p>
        </p:txBody>
      </p:sp>
    </p:spTree>
    <p:extLst>
      <p:ext uri="{BB962C8B-B14F-4D97-AF65-F5344CB8AC3E}">
        <p14:creationId xmlns:p14="http://schemas.microsoft.com/office/powerpoint/2010/main" val="2690701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You will score the AASCD as you administer the test, based on the scoring instructions to the right of each item. You can record scores on the optional scoring worksheet, but all scores must be entered into the online Data</a:t>
            </a:r>
            <a:r>
              <a:rPr lang="en-US" altLang="en-US" baseline="0" dirty="0">
                <a:latin typeface="Arial" pitchFamily="34" charset="0"/>
              </a:rPr>
              <a:t> Entry Interface, or DEI.</a:t>
            </a:r>
            <a:endParaRPr lang="en-US" altLang="en-US" dirty="0">
              <a:latin typeface="Arial" pitchFamily="34" charset="0"/>
            </a:endParaRPr>
          </a:p>
          <a:p>
            <a:pPr eaLnBrk="1" hangingPunct="1"/>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31</a:t>
            </a:fld>
            <a:endParaRPr lang="en-US" dirty="0"/>
          </a:p>
        </p:txBody>
      </p:sp>
    </p:spTree>
    <p:extLst>
      <p:ext uri="{BB962C8B-B14F-4D97-AF65-F5344CB8AC3E}">
        <p14:creationId xmlns:p14="http://schemas.microsoft.com/office/powerpoint/2010/main" val="1694932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0D635B"/>
              </a:buClr>
            </a:pPr>
            <a:r>
              <a:rPr lang="en-US" altLang="en-US" dirty="0">
                <a:latin typeface="Arial" pitchFamily="34" charset="0"/>
              </a:rPr>
              <a:t>Ask the question as it appears in the script. If the student answers the item correctly, record </a:t>
            </a:r>
            <a:r>
              <a:rPr lang="en-US" altLang="en-US" dirty="0">
                <a:solidFill>
                  <a:srgbClr val="FF0000"/>
                </a:solidFill>
                <a:latin typeface="Arial" pitchFamily="34" charset="0"/>
              </a:rPr>
              <a:t>2, </a:t>
            </a:r>
            <a:r>
              <a:rPr lang="en-US" altLang="en-US" dirty="0">
                <a:latin typeface="Arial" pitchFamily="34" charset="0"/>
              </a:rPr>
              <a:t>and move to the next item.</a:t>
            </a:r>
          </a:p>
          <a:p>
            <a:pPr eaLnBrk="1" hangingPunct="1">
              <a:spcBef>
                <a:spcPct val="0"/>
              </a:spcBef>
              <a:buClr>
                <a:srgbClr val="0D635B"/>
              </a:buClr>
            </a:pPr>
            <a:endParaRPr lang="en-US" altLang="en-US" dirty="0">
              <a:latin typeface="Arial" pitchFamily="34" charset="0"/>
            </a:endParaRPr>
          </a:p>
          <a:p>
            <a:pPr eaLnBrk="1" hangingPunct="1">
              <a:spcBef>
                <a:spcPct val="0"/>
              </a:spcBef>
              <a:buClr>
                <a:srgbClr val="0D635B"/>
              </a:buClr>
            </a:pPr>
            <a:r>
              <a:rPr lang="en-US" altLang="en-US" dirty="0">
                <a:latin typeface="Arial" pitchFamily="34" charset="0"/>
              </a:rPr>
              <a:t>If the student answers incorrectly, simply remove the student’s incorrect response, and move to </a:t>
            </a:r>
            <a:r>
              <a:rPr lang="en-US" altLang="en-US" dirty="0">
                <a:solidFill>
                  <a:srgbClr val="FF0000"/>
                </a:solidFill>
                <a:latin typeface="Arial" pitchFamily="34" charset="0"/>
              </a:rPr>
              <a:t>Try 2</a:t>
            </a:r>
            <a:r>
              <a:rPr lang="en-US" altLang="en-US" dirty="0">
                <a:latin typeface="Arial" pitchFamily="34" charset="0"/>
              </a:rPr>
              <a:t>.</a:t>
            </a:r>
          </a:p>
          <a:p>
            <a:pPr eaLnBrk="1" hangingPunct="1">
              <a:spcBef>
                <a:spcPct val="0"/>
              </a:spcBef>
              <a:buClr>
                <a:srgbClr val="0D635B"/>
              </a:buClr>
            </a:pPr>
            <a:endParaRPr lang="en-US" altLang="en-US" dirty="0">
              <a:latin typeface="Arial" pitchFamily="34" charset="0"/>
            </a:endParaRPr>
          </a:p>
          <a:p>
            <a:pPr eaLnBrk="1" hangingPunct="1">
              <a:spcBef>
                <a:spcPct val="0"/>
              </a:spcBef>
              <a:buClr>
                <a:srgbClr val="0D635B"/>
              </a:buClr>
            </a:pPr>
            <a:r>
              <a:rPr lang="en-US" altLang="en-US" dirty="0">
                <a:latin typeface="Arial" pitchFamily="34" charset="0"/>
              </a:rPr>
              <a:t>If there is no response, remove the response card indicated in the directions and then move to </a:t>
            </a:r>
            <a:r>
              <a:rPr lang="en-US" altLang="en-US" dirty="0">
                <a:solidFill>
                  <a:srgbClr val="FF0000"/>
                </a:solidFill>
                <a:latin typeface="Arial" pitchFamily="34" charset="0"/>
              </a:rPr>
              <a:t>Try 2</a:t>
            </a:r>
            <a:r>
              <a:rPr lang="en-US" altLang="en-US" dirty="0">
                <a:latin typeface="Arial" pitchFamily="34" charset="0"/>
              </a:rPr>
              <a:t>.</a:t>
            </a:r>
            <a:endParaRPr lang="en-US" altLang="en-US" dirty="0">
              <a:solidFill>
                <a:srgbClr val="FF0000"/>
              </a:solidFill>
              <a:latin typeface="Arial" pitchFamily="34" charset="0"/>
            </a:endParaRPr>
          </a:p>
          <a:p>
            <a:pPr eaLnBrk="1" hangingPunct="1"/>
            <a:endParaRPr lang="en-US" altLang="en-US" dirty="0">
              <a:latin typeface="Arial" pitchFamily="34" charset="0"/>
            </a:endParaRPr>
          </a:p>
          <a:p>
            <a:pPr eaLnBrk="1" hangingPunct="1"/>
            <a:r>
              <a:rPr lang="en-US" altLang="en-US" dirty="0">
                <a:latin typeface="Arial" pitchFamily="34" charset="0"/>
              </a:rPr>
              <a:t>Make sure that you remove the correct card.</a:t>
            </a:r>
          </a:p>
          <a:p>
            <a:pPr eaLnBrk="1" hangingPunct="1"/>
            <a:endParaRPr lang="en-US" altLang="en-US" dirty="0">
              <a:latin typeface="Arial" pitchFamily="34" charset="0"/>
            </a:endParaRPr>
          </a:p>
          <a:p>
            <a:pPr eaLnBrk="1" hangingPunct="1">
              <a:spcBef>
                <a:spcPct val="0"/>
              </a:spcBef>
              <a:buClr>
                <a:srgbClr val="0D635B"/>
              </a:buClr>
            </a:pPr>
            <a:r>
              <a:rPr lang="en-US" altLang="en-US" dirty="0">
                <a:latin typeface="Arial" pitchFamily="34" charset="0"/>
              </a:rPr>
              <a:t>When administering the item again, ask the question and remember to leave the response cards in the original order of presentation. </a:t>
            </a:r>
          </a:p>
          <a:p>
            <a:pPr eaLnBrk="1" hangingPunct="1">
              <a:spcBef>
                <a:spcPct val="0"/>
              </a:spcBef>
              <a:buClr>
                <a:srgbClr val="0D635B"/>
              </a:buClr>
            </a:pPr>
            <a:endParaRPr lang="en-US" altLang="en-US" dirty="0">
              <a:latin typeface="Arial" pitchFamily="34" charset="0"/>
            </a:endParaRPr>
          </a:p>
          <a:p>
            <a:pPr eaLnBrk="1" hangingPunct="1">
              <a:spcBef>
                <a:spcPct val="0"/>
              </a:spcBef>
              <a:buClr>
                <a:srgbClr val="0D635B"/>
              </a:buClr>
            </a:pPr>
            <a:r>
              <a:rPr lang="en-US" altLang="en-US" dirty="0">
                <a:latin typeface="Arial" pitchFamily="34" charset="0"/>
              </a:rPr>
              <a:t>If the student answers the item correctly, record </a:t>
            </a:r>
            <a:r>
              <a:rPr lang="en-US" altLang="en-US" dirty="0">
                <a:solidFill>
                  <a:srgbClr val="FF0000"/>
                </a:solidFill>
                <a:latin typeface="Arial" pitchFamily="34" charset="0"/>
              </a:rPr>
              <a:t>1, </a:t>
            </a:r>
            <a:r>
              <a:rPr lang="en-US" altLang="en-US" dirty="0">
                <a:latin typeface="Arial" pitchFamily="34" charset="0"/>
              </a:rPr>
              <a:t>and move to the </a:t>
            </a:r>
            <a:r>
              <a:rPr lang="en-US" altLang="en-US" dirty="0">
                <a:solidFill>
                  <a:srgbClr val="FF0000"/>
                </a:solidFill>
                <a:latin typeface="Arial" pitchFamily="34" charset="0"/>
              </a:rPr>
              <a:t>next item</a:t>
            </a:r>
            <a:r>
              <a:rPr lang="en-US" altLang="en-US" dirty="0">
                <a:latin typeface="Arial" pitchFamily="34" charset="0"/>
              </a:rPr>
              <a:t>.</a:t>
            </a:r>
          </a:p>
          <a:p>
            <a:pPr eaLnBrk="1" hangingPunct="1">
              <a:spcBef>
                <a:spcPct val="0"/>
              </a:spcBef>
              <a:buClr>
                <a:srgbClr val="0D635B"/>
              </a:buClr>
            </a:pPr>
            <a:endParaRPr lang="en-US" altLang="en-US" dirty="0">
              <a:latin typeface="Arial" pitchFamily="34" charset="0"/>
            </a:endParaRPr>
          </a:p>
          <a:p>
            <a:pPr eaLnBrk="1" hangingPunct="1">
              <a:spcBef>
                <a:spcPct val="0"/>
              </a:spcBef>
              <a:buClr>
                <a:srgbClr val="0D635B"/>
              </a:buClr>
            </a:pPr>
            <a:r>
              <a:rPr lang="en-US" altLang="en-US" dirty="0">
                <a:latin typeface="Arial" pitchFamily="34" charset="0"/>
              </a:rPr>
              <a:t>If the student answers the item incorrectly, record</a:t>
            </a:r>
            <a:r>
              <a:rPr lang="en-US" altLang="en-US" dirty="0">
                <a:solidFill>
                  <a:srgbClr val="FF0000"/>
                </a:solidFill>
                <a:latin typeface="Arial" pitchFamily="34" charset="0"/>
              </a:rPr>
              <a:t> 0, </a:t>
            </a:r>
            <a:r>
              <a:rPr lang="en-US" altLang="en-US" dirty="0">
                <a:latin typeface="Arial" pitchFamily="34" charset="0"/>
              </a:rPr>
              <a:t>and move to </a:t>
            </a:r>
            <a:r>
              <a:rPr lang="en-US" altLang="en-US" dirty="0" smtClean="0">
                <a:latin typeface="Arial" pitchFamily="34" charset="0"/>
              </a:rPr>
              <a:t>the</a:t>
            </a:r>
            <a:r>
              <a:rPr lang="en-US" altLang="en-US" baseline="0" dirty="0" smtClean="0">
                <a:latin typeface="Arial" pitchFamily="34" charset="0"/>
              </a:rPr>
              <a:t> </a:t>
            </a:r>
            <a:r>
              <a:rPr lang="en-US" altLang="en-US" dirty="0" smtClean="0">
                <a:solidFill>
                  <a:srgbClr val="FF0000"/>
                </a:solidFill>
                <a:latin typeface="Arial" pitchFamily="34" charset="0"/>
              </a:rPr>
              <a:t>next </a:t>
            </a:r>
            <a:r>
              <a:rPr lang="en-US" altLang="en-US" dirty="0">
                <a:solidFill>
                  <a:srgbClr val="FF0000"/>
                </a:solidFill>
                <a:latin typeface="Arial" pitchFamily="34" charset="0"/>
              </a:rPr>
              <a:t>item</a:t>
            </a:r>
            <a:r>
              <a:rPr lang="en-US" altLang="en-US" dirty="0">
                <a:latin typeface="Arial" pitchFamily="34" charset="0"/>
              </a:rPr>
              <a:t>.</a:t>
            </a:r>
          </a:p>
          <a:p>
            <a:pPr eaLnBrk="1" hangingPunct="1">
              <a:spcBef>
                <a:spcPct val="0"/>
              </a:spcBef>
              <a:buClr>
                <a:srgbClr val="0D635B"/>
              </a:buClr>
            </a:pPr>
            <a:endParaRPr lang="en-US" altLang="en-US" dirty="0">
              <a:latin typeface="Arial" pitchFamily="34" charset="0"/>
            </a:endParaRPr>
          </a:p>
          <a:p>
            <a:pPr eaLnBrk="1" hangingPunct="1">
              <a:spcBef>
                <a:spcPct val="0"/>
              </a:spcBef>
              <a:buClr>
                <a:srgbClr val="0D635B"/>
              </a:buClr>
            </a:pPr>
            <a:r>
              <a:rPr lang="en-US" altLang="en-US" dirty="0">
                <a:latin typeface="Arial" pitchFamily="34" charset="0"/>
              </a:rPr>
              <a:t>If the student does not respond, record </a:t>
            </a:r>
            <a:r>
              <a:rPr lang="en-US" altLang="en-US" dirty="0">
                <a:solidFill>
                  <a:srgbClr val="FF0000"/>
                </a:solidFill>
                <a:latin typeface="Arial" pitchFamily="34" charset="0"/>
              </a:rPr>
              <a:t>N,</a:t>
            </a:r>
            <a:r>
              <a:rPr lang="en-US" altLang="en-US" dirty="0">
                <a:latin typeface="Arial" pitchFamily="34" charset="0"/>
              </a:rPr>
              <a:t> and move </a:t>
            </a:r>
            <a:r>
              <a:rPr lang="en-US" altLang="en-US" dirty="0" smtClean="0">
                <a:latin typeface="Arial" pitchFamily="34" charset="0"/>
              </a:rPr>
              <a:t>to the </a:t>
            </a:r>
            <a:r>
              <a:rPr lang="en-US" altLang="en-US" dirty="0">
                <a:solidFill>
                  <a:srgbClr val="FF0000"/>
                </a:solidFill>
                <a:latin typeface="Arial" pitchFamily="34" charset="0"/>
              </a:rPr>
              <a:t>next item</a:t>
            </a:r>
            <a:r>
              <a:rPr lang="en-US" altLang="en-US" dirty="0">
                <a:latin typeface="Arial" pitchFamily="34" charset="0"/>
              </a:rPr>
              <a:t>.</a:t>
            </a:r>
            <a:endParaRPr lang="en-US" altLang="en-US" dirty="0">
              <a:solidFill>
                <a:srgbClr val="FF0000"/>
              </a:solidFill>
              <a:latin typeface="Arial" pitchFamily="34" charset="0"/>
            </a:endParaRPr>
          </a:p>
          <a:p>
            <a:pPr eaLnBrk="1" hangingPunct="1"/>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32</a:t>
            </a:fld>
            <a:endParaRPr lang="en-US" dirty="0"/>
          </a:p>
        </p:txBody>
      </p:sp>
    </p:spTree>
    <p:extLst>
      <p:ext uri="{BB962C8B-B14F-4D97-AF65-F5344CB8AC3E}">
        <p14:creationId xmlns:p14="http://schemas.microsoft.com/office/powerpoint/2010/main" val="3447407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The tasks on the AASCD increase in difficulty as the student progresses through the assessment. </a:t>
            </a:r>
          </a:p>
          <a:p>
            <a:pPr eaLnBrk="1" hangingPunct="1"/>
            <a:endParaRPr lang="en-US" altLang="en-US" dirty="0">
              <a:latin typeface="Arial" pitchFamily="34" charset="0"/>
            </a:endParaRPr>
          </a:p>
          <a:p>
            <a:pPr eaLnBrk="1" hangingPunct="1"/>
            <a:r>
              <a:rPr lang="en-US" altLang="en-US" dirty="0">
                <a:latin typeface="Arial" pitchFamily="34" charset="0"/>
              </a:rPr>
              <a:t>The early tasks have the lowest complexity and appear in the first two or three tasks that are scored on an engagement rubric.</a:t>
            </a:r>
          </a:p>
          <a:p>
            <a:pPr eaLnBrk="1" hangingPunct="1"/>
            <a:endParaRPr lang="en-US" altLang="en-US" dirty="0">
              <a:latin typeface="Arial" pitchFamily="34" charset="0"/>
            </a:endParaRPr>
          </a:p>
          <a:p>
            <a:pPr eaLnBrk="1" hangingPunct="1"/>
            <a:r>
              <a:rPr lang="en-US" altLang="en-US" dirty="0">
                <a:latin typeface="Arial" pitchFamily="34" charset="0"/>
              </a:rPr>
              <a:t>The engagement score provides evidence that the student was engaged in the task. You will make a judgment based on the following scoring rubric.</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33</a:t>
            </a:fld>
            <a:endParaRPr lang="en-US" dirty="0"/>
          </a:p>
        </p:txBody>
      </p:sp>
    </p:spTree>
    <p:extLst>
      <p:ext uri="{BB962C8B-B14F-4D97-AF65-F5344CB8AC3E}">
        <p14:creationId xmlns:p14="http://schemas.microsoft.com/office/powerpoint/2010/main" val="2292309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Based on your observation</a:t>
            </a:r>
            <a:r>
              <a:rPr lang="en-US" baseline="0" dirty="0"/>
              <a:t> of the student’s involvement, you will record one of the following scores as appropriate:</a:t>
            </a:r>
          </a:p>
          <a:p>
            <a:endParaRPr lang="en-US" baseline="0" dirty="0"/>
          </a:p>
          <a:p>
            <a:pPr marL="1835420" indent="-1820567" eaLnBrk="1" hangingPunct="1">
              <a:tabLst>
                <a:tab pos="2028536" algn="l"/>
              </a:tabLst>
              <a:defRPr/>
            </a:pPr>
            <a:r>
              <a:rPr lang="en-US" dirty="0">
                <a:solidFill>
                  <a:srgbClr val="0000FF"/>
                </a:solidFill>
                <a:cs typeface="Arial" charset="0"/>
              </a:rPr>
              <a:t>A score of 4 points indicates sustained involvement: </a:t>
            </a:r>
          </a:p>
          <a:p>
            <a:pPr indent="-1820567" eaLnBrk="1" hangingPunct="1">
              <a:spcBef>
                <a:spcPts val="0"/>
              </a:spcBef>
              <a:tabLst>
                <a:tab pos="2028536" algn="l"/>
              </a:tabLst>
              <a:defRPr/>
            </a:pPr>
            <a:r>
              <a:rPr lang="en-US" dirty="0">
                <a:solidFill>
                  <a:srgbClr val="0000FF"/>
                </a:solidFill>
                <a:cs typeface="Arial" charset="0"/>
              </a:rPr>
              <a:t>For example, the student consistently attended to the Test Administrator’s actions or participated with intention or made appropriate vocalizations in response to the object.</a:t>
            </a:r>
          </a:p>
          <a:p>
            <a:pPr marL="1835420" indent="-1820567" eaLnBrk="1" hangingPunct="1">
              <a:tabLst>
                <a:tab pos="2028536" algn="l"/>
              </a:tabLst>
              <a:defRPr/>
            </a:pPr>
            <a:endParaRPr lang="en-US" sz="800" dirty="0">
              <a:cs typeface="Arial" charset="0"/>
            </a:endParaRPr>
          </a:p>
          <a:p>
            <a:pPr marL="1835420" indent="-1820567" eaLnBrk="1" hangingPunct="1">
              <a:tabLst>
                <a:tab pos="2028536" algn="l"/>
              </a:tabLst>
              <a:defRPr/>
            </a:pPr>
            <a:r>
              <a:rPr lang="en-US" dirty="0">
                <a:solidFill>
                  <a:srgbClr val="FF6600"/>
                </a:solidFill>
                <a:cs typeface="Arial" charset="0"/>
              </a:rPr>
              <a:t>A score of 3 points indicates generally maintained involvement: </a:t>
            </a:r>
          </a:p>
          <a:p>
            <a:pPr indent="-1820567" eaLnBrk="1" hangingPunct="1">
              <a:tabLst>
                <a:tab pos="2028536" algn="l"/>
              </a:tabLst>
              <a:defRPr/>
            </a:pPr>
            <a:r>
              <a:rPr lang="en-US" dirty="0">
                <a:cs typeface="Arial" charset="0"/>
              </a:rPr>
              <a:t>For example, the student generally attended to the Test Administrator’s actions or touched or pointed to objects or allowed the Test Administrator to place his or her hands on the object.</a:t>
            </a:r>
          </a:p>
          <a:p>
            <a:pPr marL="1835420" indent="-1820567" eaLnBrk="1" hangingPunct="1">
              <a:tabLst>
                <a:tab pos="2028536" algn="l"/>
              </a:tabLst>
              <a:defRPr/>
            </a:pPr>
            <a:endParaRPr lang="en-US" sz="800" dirty="0">
              <a:cs typeface="Arial" charset="0"/>
            </a:endParaRPr>
          </a:p>
          <a:p>
            <a:pPr marL="1835420" indent="-1820567" eaLnBrk="1" hangingPunct="1">
              <a:tabLst>
                <a:tab pos="2028536" algn="l"/>
              </a:tabLst>
              <a:defRPr/>
            </a:pPr>
            <a:r>
              <a:rPr lang="en-US" dirty="0">
                <a:solidFill>
                  <a:srgbClr val="9900CC"/>
                </a:solidFill>
                <a:cs typeface="Arial" charset="0"/>
              </a:rPr>
              <a:t>A score of 2 points indicates intermittent/irregular involvement:</a:t>
            </a:r>
          </a:p>
          <a:p>
            <a:pPr indent="-1820567" eaLnBrk="1" hangingPunct="1">
              <a:tabLst>
                <a:tab pos="2028536" algn="l"/>
              </a:tabLst>
              <a:defRPr/>
            </a:pPr>
            <a:r>
              <a:rPr lang="en-US" dirty="0">
                <a:solidFill>
                  <a:srgbClr val="9900CC"/>
                </a:solidFill>
                <a:cs typeface="Arial" charset="0"/>
              </a:rPr>
              <a:t>For example, the student intermittently attended to the Test Administrator’s communication and actions or moved toward an object or shifted gaze appropriately.</a:t>
            </a:r>
          </a:p>
          <a:p>
            <a:pPr marL="1835420" indent="-1820567" eaLnBrk="1" hangingPunct="1">
              <a:tabLst>
                <a:tab pos="2028536" algn="l"/>
              </a:tabLst>
              <a:defRPr/>
            </a:pPr>
            <a:endParaRPr lang="en-US" sz="800" dirty="0">
              <a:cs typeface="Arial" charset="0"/>
            </a:endParaRPr>
          </a:p>
          <a:p>
            <a:pPr marL="1663761" indent="-1648908" eaLnBrk="1" hangingPunct="1">
              <a:tabLst>
                <a:tab pos="2028536" algn="l"/>
              </a:tabLst>
              <a:defRPr/>
            </a:pPr>
            <a:r>
              <a:rPr lang="en-US" dirty="0">
                <a:solidFill>
                  <a:srgbClr val="009900"/>
                </a:solidFill>
                <a:cs typeface="Arial" charset="0"/>
              </a:rPr>
              <a:t>A score of 1 point indicates</a:t>
            </a:r>
            <a:r>
              <a:rPr lang="en-US" baseline="0" dirty="0">
                <a:solidFill>
                  <a:srgbClr val="009900"/>
                </a:solidFill>
                <a:cs typeface="Arial" charset="0"/>
              </a:rPr>
              <a:t> </a:t>
            </a:r>
            <a:r>
              <a:rPr lang="en-US" dirty="0">
                <a:solidFill>
                  <a:srgbClr val="009900"/>
                </a:solidFill>
                <a:cs typeface="Arial" charset="0"/>
              </a:rPr>
              <a:t>fleeting awareness with little or no involvement:</a:t>
            </a:r>
          </a:p>
          <a:p>
            <a:pPr indent="-1648908" eaLnBrk="1" hangingPunct="1">
              <a:tabLst>
                <a:tab pos="2028536" algn="l"/>
              </a:tabLst>
              <a:defRPr/>
            </a:pPr>
            <a:r>
              <a:rPr lang="en-US" dirty="0">
                <a:solidFill>
                  <a:srgbClr val="009900"/>
                </a:solidFill>
                <a:cs typeface="Arial" charset="0"/>
              </a:rPr>
              <a:t>For example, the student only fleetingly attended to the Test Administrator’s communication and actions or exhibited a momentary change in movement or vocalization or opened his </a:t>
            </a:r>
            <a:r>
              <a:rPr lang="en-US" dirty="0" smtClean="0">
                <a:solidFill>
                  <a:srgbClr val="009900"/>
                </a:solidFill>
                <a:cs typeface="Arial" charset="0"/>
              </a:rPr>
              <a:t>or her eyes </a:t>
            </a:r>
            <a:r>
              <a:rPr lang="en-US" dirty="0">
                <a:solidFill>
                  <a:srgbClr val="009900"/>
                </a:solidFill>
                <a:cs typeface="Arial" charset="0"/>
              </a:rPr>
              <a:t>or moved them toward materials.</a:t>
            </a:r>
          </a:p>
          <a:p>
            <a:pPr marL="1835420" indent="-1820567" eaLnBrk="1" hangingPunct="1">
              <a:tabLst>
                <a:tab pos="2028536" algn="l"/>
              </a:tabLst>
              <a:defRPr/>
            </a:pPr>
            <a:endParaRPr lang="en-US" sz="800" dirty="0">
              <a:cs typeface="Arial" charset="0"/>
            </a:endParaRPr>
          </a:p>
          <a:p>
            <a:pPr indent="-2480787" eaLnBrk="1" hangingPunct="1">
              <a:tabLst>
                <a:tab pos="2442824" algn="l"/>
              </a:tabLst>
              <a:defRPr/>
            </a:pPr>
            <a:r>
              <a:rPr lang="en-US" dirty="0">
                <a:solidFill>
                  <a:srgbClr val="FF0066"/>
                </a:solidFill>
                <a:cs typeface="Arial" charset="0"/>
              </a:rPr>
              <a:t>No response</a:t>
            </a:r>
            <a:r>
              <a:rPr lang="en-US" baseline="0" dirty="0">
                <a:solidFill>
                  <a:srgbClr val="FF0066"/>
                </a:solidFill>
                <a:cs typeface="Arial" charset="0"/>
              </a:rPr>
              <a:t> indicates that </a:t>
            </a:r>
            <a:r>
              <a:rPr lang="en-US" dirty="0">
                <a:solidFill>
                  <a:srgbClr val="FF0066"/>
                </a:solidFill>
                <a:cs typeface="Arial" charset="0"/>
              </a:rPr>
              <a:t>the student does not demonstrate engagement in the task:</a:t>
            </a:r>
          </a:p>
          <a:p>
            <a:pPr indent="-2480787" eaLnBrk="1" hangingPunct="1">
              <a:tabLst>
                <a:tab pos="2442824" algn="l"/>
              </a:tabLst>
              <a:defRPr/>
            </a:pPr>
            <a:r>
              <a:rPr lang="en-US" dirty="0">
                <a:solidFill>
                  <a:srgbClr val="FF0066"/>
                </a:solidFill>
                <a:cs typeface="Arial" charset="0"/>
              </a:rPr>
              <a:t>For example, the student did not demonstrate any awareness of the activity taking place.</a:t>
            </a:r>
          </a:p>
          <a:p>
            <a:endParaRPr lang="en-US" dirty="0"/>
          </a:p>
        </p:txBody>
      </p:sp>
      <p:sp>
        <p:nvSpPr>
          <p:cNvPr id="4" name="Slide Number Placeholder 3"/>
          <p:cNvSpPr>
            <a:spLocks noGrp="1"/>
          </p:cNvSpPr>
          <p:nvPr>
            <p:ph type="sldNum" sz="quarter" idx="10"/>
          </p:nvPr>
        </p:nvSpPr>
        <p:spPr/>
        <p:txBody>
          <a:bodyPr/>
          <a:lstStyle/>
          <a:p>
            <a:pPr>
              <a:defRPr/>
            </a:pPr>
            <a:fld id="{3935FAC0-6178-45C9-B450-54A8D5C5FA3C}" type="slidenum">
              <a:rPr lang="en-US" smtClean="0"/>
              <a:pPr>
                <a:defRPr/>
              </a:pPr>
              <a:t>34</a:t>
            </a:fld>
            <a:endParaRPr lang="en-US" dirty="0"/>
          </a:p>
        </p:txBody>
      </p:sp>
    </p:spTree>
    <p:extLst>
      <p:ext uri="{BB962C8B-B14F-4D97-AF65-F5344CB8AC3E}">
        <p14:creationId xmlns:p14="http://schemas.microsoft.com/office/powerpoint/2010/main" val="3332238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Writing</a:t>
            </a:r>
            <a:r>
              <a:rPr lang="en-US" sz="1200" kern="1200" baseline="0" dirty="0">
                <a:solidFill>
                  <a:schemeClr val="tx1"/>
                </a:solidFill>
                <a:effectLst/>
                <a:latin typeface="Arial" charset="0"/>
                <a:ea typeface="+mn-ea"/>
                <a:cs typeface="+mn-cs"/>
              </a:rPr>
              <a:t> Rubric </a:t>
            </a:r>
            <a:r>
              <a:rPr lang="en-US" sz="1200" kern="1200" dirty="0">
                <a:solidFill>
                  <a:schemeClr val="tx1"/>
                </a:solidFill>
                <a:effectLst/>
                <a:latin typeface="Arial" charset="0"/>
                <a:ea typeface="+mn-ea"/>
                <a:cs typeface="+mn-cs"/>
              </a:rPr>
              <a:t>item type requires students to generate a sentence. The test administrator will use a rubric to determine the student’s score. </a:t>
            </a:r>
            <a:r>
              <a:rPr lang="en-US" dirty="0"/>
              <a:t>In order to earn any</a:t>
            </a:r>
            <a:r>
              <a:rPr lang="en-US" baseline="0" dirty="0"/>
              <a:t> points</a:t>
            </a:r>
            <a:r>
              <a:rPr lang="en-US" dirty="0"/>
              <a:t>, the student’s response </a:t>
            </a:r>
            <a:r>
              <a:rPr lang="en-US" i="1" dirty="0"/>
              <a:t>must</a:t>
            </a:r>
            <a:r>
              <a:rPr lang="en-US" i="0" baseline="0" dirty="0"/>
              <a:t> be a complete sentence. </a:t>
            </a:r>
          </a:p>
          <a:p>
            <a:endParaRPr lang="en-US" i="0" baseline="0" dirty="0"/>
          </a:p>
          <a:p>
            <a:r>
              <a:rPr lang="en-US" i="0" baseline="0" dirty="0"/>
              <a:t>The student earns one point for beginning the sentence with a capital letter. The student earns another point for correct punctuation at the end of the sentence, and one more point from giving a response that is relative to the topic; the maximum possible score is 3 points.</a:t>
            </a:r>
          </a:p>
        </p:txBody>
      </p:sp>
      <p:sp>
        <p:nvSpPr>
          <p:cNvPr id="5" name="Slide Number Placeholder 4"/>
          <p:cNvSpPr>
            <a:spLocks noGrp="1"/>
          </p:cNvSpPr>
          <p:nvPr>
            <p:ph type="sldNum" sz="quarter" idx="10"/>
          </p:nvPr>
        </p:nvSpPr>
        <p:spPr/>
        <p:txBody>
          <a:bodyPr/>
          <a:lstStyle/>
          <a:p>
            <a:pPr>
              <a:defRPr/>
            </a:pPr>
            <a:fld id="{3935FAC0-6178-45C9-B450-54A8D5C5FA3C}" type="slidenum">
              <a:rPr lang="en-US" smtClean="0"/>
              <a:pPr>
                <a:defRPr/>
              </a:pPr>
              <a:t>35</a:t>
            </a:fld>
            <a:endParaRPr lang="en-US" dirty="0"/>
          </a:p>
        </p:txBody>
      </p:sp>
    </p:spTree>
    <p:extLst>
      <p:ext uri="{BB962C8B-B14F-4D97-AF65-F5344CB8AC3E}">
        <p14:creationId xmlns:p14="http://schemas.microsoft.com/office/powerpoint/2010/main" val="819136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Arial" charset="0"/>
                <a:ea typeface="+mn-ea"/>
                <a:cs typeface="+mn-cs"/>
              </a:rPr>
              <a:t>The student earns a score of zero for a response that does not include a complete sentence or does not include any of the required criteria.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Students may dictate a response to the TA. Students must indicate punctuation and capitalization in their response. See </a:t>
            </a:r>
            <a:r>
              <a:rPr lang="en-US" sz="1200" i="1" kern="1200" dirty="0">
                <a:solidFill>
                  <a:schemeClr val="tx1"/>
                </a:solidFill>
                <a:effectLst/>
                <a:latin typeface="Arial" charset="0"/>
                <a:ea typeface="+mn-ea"/>
                <a:cs typeface="+mn-cs"/>
              </a:rPr>
              <a:t>Ohio’s Accessibility Manual</a:t>
            </a:r>
            <a:r>
              <a:rPr lang="en-US" sz="1200" i="1" kern="1200" baseline="0" dirty="0">
                <a:solidFill>
                  <a:schemeClr val="tx1"/>
                </a:solidFill>
                <a:effectLst/>
                <a:latin typeface="Arial" charset="0"/>
                <a:ea typeface="+mn-ea"/>
                <a:cs typeface="+mn-cs"/>
              </a:rPr>
              <a:t> Appendix C, </a:t>
            </a:r>
            <a:r>
              <a:rPr lang="en-US" sz="1200" i="0" kern="1200" baseline="0" dirty="0">
                <a:solidFill>
                  <a:schemeClr val="tx1"/>
                </a:solidFill>
                <a:effectLst/>
                <a:latin typeface="Arial" charset="0"/>
                <a:ea typeface="+mn-ea"/>
                <a:cs typeface="+mn-cs"/>
              </a:rPr>
              <a:t>for more information about the use of the scribe accommodation. Also s</a:t>
            </a:r>
            <a:r>
              <a:rPr lang="en-US" sz="1200" kern="1200" dirty="0">
                <a:solidFill>
                  <a:schemeClr val="tx1"/>
                </a:solidFill>
                <a:effectLst/>
                <a:latin typeface="Arial" charset="0"/>
                <a:ea typeface="+mn-ea"/>
                <a:cs typeface="+mn-cs"/>
              </a:rPr>
              <a:t>ee </a:t>
            </a:r>
            <a:r>
              <a:rPr lang="en-US" sz="1200" i="1" kern="1200" dirty="0">
                <a:solidFill>
                  <a:schemeClr val="tx1"/>
                </a:solidFill>
                <a:effectLst/>
                <a:latin typeface="Arial" charset="0"/>
                <a:ea typeface="+mn-ea"/>
                <a:cs typeface="+mn-cs"/>
              </a:rPr>
              <a:t>Section XII. Making Ohio’s AASCD Tasks Accessible </a:t>
            </a:r>
            <a:r>
              <a:rPr lang="en-US" sz="1200" i="0" kern="1200" dirty="0">
                <a:solidFill>
                  <a:schemeClr val="tx1"/>
                </a:solidFill>
                <a:effectLst/>
                <a:latin typeface="Arial" charset="0"/>
                <a:ea typeface="+mn-ea"/>
                <a:cs typeface="+mn-cs"/>
              </a:rPr>
              <a:t>of the DFAM </a:t>
            </a:r>
            <a:r>
              <a:rPr lang="en-US" sz="1200" kern="1200" dirty="0">
                <a:solidFill>
                  <a:schemeClr val="tx1"/>
                </a:solidFill>
                <a:effectLst/>
                <a:latin typeface="Arial" charset="0"/>
                <a:ea typeface="+mn-ea"/>
                <a:cs typeface="+mn-cs"/>
              </a:rPr>
              <a:t>for more information about allowable response modes and assistive technology.</a:t>
            </a:r>
            <a:endParaRPr lang="en-US" dirty="0"/>
          </a:p>
          <a:p>
            <a:endParaRPr lang="en-US" dirty="0"/>
          </a:p>
        </p:txBody>
      </p:sp>
      <p:sp>
        <p:nvSpPr>
          <p:cNvPr id="5" name="Slide Number Placeholder 4"/>
          <p:cNvSpPr>
            <a:spLocks noGrp="1"/>
          </p:cNvSpPr>
          <p:nvPr>
            <p:ph type="sldNum" sz="quarter" idx="10"/>
          </p:nvPr>
        </p:nvSpPr>
        <p:spPr/>
        <p:txBody>
          <a:bodyPr/>
          <a:lstStyle/>
          <a:p>
            <a:pPr>
              <a:defRPr/>
            </a:pPr>
            <a:fld id="{3935FAC0-6178-45C9-B450-54A8D5C5FA3C}" type="slidenum">
              <a:rPr lang="en-US" smtClean="0"/>
              <a:pPr>
                <a:defRPr/>
              </a:pPr>
              <a:t>36</a:t>
            </a:fld>
            <a:endParaRPr lang="en-US" dirty="0"/>
          </a:p>
        </p:txBody>
      </p:sp>
    </p:spTree>
    <p:extLst>
      <p:ext uri="{BB962C8B-B14F-4D97-AF65-F5344CB8AC3E}">
        <p14:creationId xmlns:p14="http://schemas.microsoft.com/office/powerpoint/2010/main" val="4176402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response must be relevant to the topic,</a:t>
            </a:r>
            <a:r>
              <a:rPr lang="en-US" baseline="0" dirty="0"/>
              <a:t> but what counts as relevant can be broadly interpreted. For example, just mentioning the topic or copying relevant text from the passage may be considered as a relevant detail.</a:t>
            </a:r>
            <a:endParaRPr lang="en-US" dirty="0"/>
          </a:p>
        </p:txBody>
      </p:sp>
      <p:sp>
        <p:nvSpPr>
          <p:cNvPr id="5" name="Slide Number Placeholder 4"/>
          <p:cNvSpPr>
            <a:spLocks noGrp="1"/>
          </p:cNvSpPr>
          <p:nvPr>
            <p:ph type="sldNum" sz="quarter" idx="10"/>
          </p:nvPr>
        </p:nvSpPr>
        <p:spPr/>
        <p:txBody>
          <a:bodyPr/>
          <a:lstStyle/>
          <a:p>
            <a:pPr>
              <a:defRPr/>
            </a:pPr>
            <a:fld id="{3935FAC0-6178-45C9-B450-54A8D5C5FA3C}" type="slidenum">
              <a:rPr lang="en-US" smtClean="0"/>
              <a:pPr>
                <a:defRPr/>
              </a:pPr>
              <a:t>37</a:t>
            </a:fld>
            <a:endParaRPr lang="en-US" dirty="0"/>
          </a:p>
        </p:txBody>
      </p:sp>
    </p:spTree>
    <p:extLst>
      <p:ext uri="{BB962C8B-B14F-4D97-AF65-F5344CB8AC3E}">
        <p14:creationId xmlns:p14="http://schemas.microsoft.com/office/powerpoint/2010/main" val="1870261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Recognizable word order is required. For example, “The boy is tired.” is a valid response, and “The boy tired is.” is not a valid response. Beyond that, syntax and grammar are not counted.</a:t>
            </a:r>
            <a:endParaRPr lang="en-US" sz="1100" kern="1200" dirty="0">
              <a:solidFill>
                <a:schemeClr val="tx1"/>
              </a:solidFill>
              <a:effectLst/>
              <a:latin typeface="Arial" charset="0"/>
              <a:ea typeface="+mn-ea"/>
              <a:cs typeface="+mn-cs"/>
            </a:endParaRPr>
          </a:p>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Since the rubric does not specify any type of case agreement, students should not be penalized for errors in subject/verb agreement</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The boys is going to the game.” could be a valid response.</a:t>
            </a:r>
            <a:endParaRPr lang="en-US" sz="1100" kern="1200" dirty="0">
              <a:solidFill>
                <a:schemeClr val="tx1"/>
              </a:solidFill>
              <a:effectLst/>
              <a:latin typeface="Arial" charset="0"/>
              <a:ea typeface="+mn-ea"/>
              <a:cs typeface="+mn-cs"/>
            </a:endParaRPr>
          </a:p>
          <a:p>
            <a:endParaRPr lang="en-US" dirty="0"/>
          </a:p>
        </p:txBody>
      </p:sp>
      <p:sp>
        <p:nvSpPr>
          <p:cNvPr id="5" name="Slide Number Placeholder 4"/>
          <p:cNvSpPr>
            <a:spLocks noGrp="1"/>
          </p:cNvSpPr>
          <p:nvPr>
            <p:ph type="sldNum" sz="quarter" idx="10"/>
          </p:nvPr>
        </p:nvSpPr>
        <p:spPr/>
        <p:txBody>
          <a:bodyPr/>
          <a:lstStyle/>
          <a:p>
            <a:pPr>
              <a:defRPr/>
            </a:pPr>
            <a:fld id="{3935FAC0-6178-45C9-B450-54A8D5C5FA3C}" type="slidenum">
              <a:rPr lang="en-US" smtClean="0"/>
              <a:pPr>
                <a:defRPr/>
              </a:pPr>
              <a:t>38</a:t>
            </a:fld>
            <a:endParaRPr lang="en-US" dirty="0"/>
          </a:p>
        </p:txBody>
      </p:sp>
    </p:spTree>
    <p:extLst>
      <p:ext uri="{BB962C8B-B14F-4D97-AF65-F5344CB8AC3E}">
        <p14:creationId xmlns:p14="http://schemas.microsoft.com/office/powerpoint/2010/main" val="2453434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This next section of the training will help you determine how to start and end the assessment.</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39</a:t>
            </a:fld>
            <a:endParaRPr lang="en-US" dirty="0"/>
          </a:p>
        </p:txBody>
      </p:sp>
    </p:spTree>
    <p:extLst>
      <p:ext uri="{BB962C8B-B14F-4D97-AF65-F5344CB8AC3E}">
        <p14:creationId xmlns:p14="http://schemas.microsoft.com/office/powerpoint/2010/main" val="347232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There are three forms for each assessment. The forms are organized by grade bands: grades 3 through 5, grades 6 through 8, and high</a:t>
            </a:r>
            <a:r>
              <a:rPr lang="en-US" altLang="en-US" baseline="0" dirty="0">
                <a:latin typeface="Arial" pitchFamily="34" charset="0"/>
              </a:rPr>
              <a:t> school.</a:t>
            </a:r>
            <a:endParaRPr lang="en-US" altLang="en-US" dirty="0">
              <a:latin typeface="Arial" pitchFamily="34" charset="0"/>
            </a:endParaRPr>
          </a:p>
          <a:p>
            <a:endParaRPr lang="en-US" altLang="en-US" dirty="0">
              <a:latin typeface="Arial" pitchFamily="34" charset="0"/>
            </a:endParaRPr>
          </a:p>
          <a:p>
            <a:r>
              <a:rPr lang="en-US" altLang="en-US" dirty="0">
                <a:latin typeface="Arial" pitchFamily="34" charset="0"/>
              </a:rPr>
              <a:t>The Test Administrator,</a:t>
            </a:r>
            <a:r>
              <a:rPr lang="en-US" altLang="en-US" baseline="0" dirty="0">
                <a:latin typeface="Arial" pitchFamily="34" charset="0"/>
              </a:rPr>
              <a:t> </a:t>
            </a:r>
            <a:r>
              <a:rPr lang="en-US" altLang="en-US" dirty="0">
                <a:latin typeface="Arial" pitchFamily="34" charset="0"/>
              </a:rPr>
              <a:t>or TA, should use the student’s enrolled grade to determine which form and content areas should be administered.</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a:t>
            </a:fld>
            <a:endParaRPr lang="en-US" dirty="0"/>
          </a:p>
        </p:txBody>
      </p:sp>
    </p:spTree>
    <p:extLst>
      <p:ext uri="{BB962C8B-B14F-4D97-AF65-F5344CB8AC3E}">
        <p14:creationId xmlns:p14="http://schemas.microsoft.com/office/powerpoint/2010/main" val="825457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You may use the Starting Points Table to determine the starting point for students who have Spring 2016 ELA and math scores for grade bands 3–5 and 6–8.</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40</a:t>
            </a:fld>
            <a:endParaRPr lang="en-US" dirty="0"/>
          </a:p>
        </p:txBody>
      </p:sp>
    </p:spTree>
    <p:extLst>
      <p:ext uri="{BB962C8B-B14F-4D97-AF65-F5344CB8AC3E}">
        <p14:creationId xmlns:p14="http://schemas.microsoft.com/office/powerpoint/2010/main" val="831391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223717" eaLnBrk="1" hangingPunct="1">
              <a:lnSpc>
                <a:spcPct val="120000"/>
              </a:lnSpc>
              <a:spcBef>
                <a:spcPct val="0"/>
              </a:spcBef>
              <a:buSzPct val="75000"/>
            </a:pPr>
            <a:r>
              <a:rPr lang="en-US" altLang="en-US" dirty="0">
                <a:latin typeface="Arial" pitchFamily="34" charset="0"/>
              </a:rPr>
              <a:t>To determine the starting task, you will need the student’s score from the Spring 2016 administration.</a:t>
            </a:r>
            <a:r>
              <a:rPr lang="en-US" altLang="en-US" baseline="0" dirty="0">
                <a:latin typeface="Arial" pitchFamily="34" charset="0"/>
              </a:rPr>
              <a:t> You can find Spring 2016 scores </a:t>
            </a:r>
            <a:r>
              <a:rPr lang="en-US" altLang="en-US" dirty="0">
                <a:latin typeface="Arial" pitchFamily="34" charset="0"/>
              </a:rPr>
              <a:t>in the Online Reporting System. TAs</a:t>
            </a:r>
            <a:r>
              <a:rPr lang="en-US" altLang="en-US" baseline="0" dirty="0">
                <a:latin typeface="Arial" pitchFamily="34" charset="0"/>
              </a:rPr>
              <a:t> </a:t>
            </a:r>
            <a:r>
              <a:rPr lang="en-US" altLang="en-US" dirty="0">
                <a:latin typeface="Arial" pitchFamily="34" charset="0"/>
              </a:rPr>
              <a:t>who do not have access to online score reports can request student scores from their test coordinator.</a:t>
            </a:r>
          </a:p>
          <a:p>
            <a:pPr marL="0" lvl="0" indent="-223717" eaLnBrk="1" hangingPunct="1">
              <a:lnSpc>
                <a:spcPct val="120000"/>
              </a:lnSpc>
              <a:spcBef>
                <a:spcPct val="0"/>
              </a:spcBef>
              <a:buSzPct val="75000"/>
            </a:pPr>
            <a:endParaRPr lang="en-US" altLang="en-US" dirty="0">
              <a:latin typeface="Arial" pitchFamily="34" charset="0"/>
            </a:endParaRPr>
          </a:p>
          <a:p>
            <a:pPr marL="0" lvl="0" indent="-223717" eaLnBrk="1" hangingPunct="1">
              <a:lnSpc>
                <a:spcPct val="120000"/>
              </a:lnSpc>
              <a:spcBef>
                <a:spcPct val="0"/>
              </a:spcBef>
              <a:buSzPct val="75000"/>
            </a:pPr>
            <a:r>
              <a:rPr lang="en-US" altLang="en-US" dirty="0">
                <a:latin typeface="Arial" pitchFamily="34" charset="0"/>
              </a:rPr>
              <a:t>Once you have retrieved the student’s score, use the Starting Points Table found on the Portal and in the DFAM to determine the</a:t>
            </a:r>
            <a:r>
              <a:rPr lang="en-US" altLang="en-US" baseline="0" dirty="0">
                <a:latin typeface="Arial" pitchFamily="34" charset="0"/>
              </a:rPr>
              <a:t> </a:t>
            </a:r>
            <a:r>
              <a:rPr lang="en-US" altLang="en-US" dirty="0">
                <a:latin typeface="Arial" pitchFamily="34" charset="0"/>
              </a:rPr>
              <a:t>starting point for each student.</a:t>
            </a:r>
            <a:endParaRPr lang="en-US" altLang="en-US" sz="2500"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41</a:t>
            </a:fld>
            <a:endParaRPr lang="en-US" dirty="0"/>
          </a:p>
        </p:txBody>
      </p:sp>
    </p:spTree>
    <p:extLst>
      <p:ext uri="{BB962C8B-B14F-4D97-AF65-F5344CB8AC3E}">
        <p14:creationId xmlns:p14="http://schemas.microsoft.com/office/powerpoint/2010/main" val="1048025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Here is an example of the starting points table for ELA. </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42</a:t>
            </a:fld>
            <a:endParaRPr lang="en-US" dirty="0"/>
          </a:p>
        </p:txBody>
      </p:sp>
    </p:spTree>
    <p:extLst>
      <p:ext uri="{BB962C8B-B14F-4D97-AF65-F5344CB8AC3E}">
        <p14:creationId xmlns:p14="http://schemas.microsoft.com/office/powerpoint/2010/main" val="221833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And here is an example of the starting points table for math. </a:t>
            </a:r>
          </a:p>
          <a:p>
            <a:endParaRPr lang="en-US" altLang="en-US" dirty="0">
              <a:latin typeface="Arial" pitchFamily="34" charset="0"/>
            </a:endParaRPr>
          </a:p>
          <a:p>
            <a:r>
              <a:rPr lang="en-US" altLang="en-US" dirty="0">
                <a:latin typeface="Arial" pitchFamily="34" charset="0"/>
              </a:rPr>
              <a:t>The tables for both ELA and math are located in Appendix </a:t>
            </a:r>
            <a:r>
              <a:rPr lang="en-US" altLang="en-US" dirty="0"/>
              <a:t>F of the DFAM</a:t>
            </a:r>
            <a:r>
              <a:rPr lang="en-US" altLang="en-US" dirty="0">
                <a:latin typeface="Arial" pitchFamily="34" charset="0"/>
              </a:rPr>
              <a:t>. </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43</a:t>
            </a:fld>
            <a:endParaRPr lang="en-US" dirty="0"/>
          </a:p>
        </p:txBody>
      </p:sp>
    </p:spTree>
    <p:extLst>
      <p:ext uri="{BB962C8B-B14F-4D97-AF65-F5344CB8AC3E}">
        <p14:creationId xmlns:p14="http://schemas.microsoft.com/office/powerpoint/2010/main" val="362531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In this section, you will learn how to use the Student Placement Questionnaire, or SPQ, to determine the starting task for your students. You must use the SPQ for all students who do not have a previous score. However, you can also use it for all of your students.</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44</a:t>
            </a:fld>
            <a:endParaRPr lang="en-US" dirty="0"/>
          </a:p>
        </p:txBody>
      </p:sp>
    </p:spTree>
    <p:extLst>
      <p:ext uri="{BB962C8B-B14F-4D97-AF65-F5344CB8AC3E}">
        <p14:creationId xmlns:p14="http://schemas.microsoft.com/office/powerpoint/2010/main" val="2110899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The Student Placement Questionnaire (SPQ) is designed to identify the most appropriate starting task for each of your students in reading and mathematics. </a:t>
            </a:r>
          </a:p>
          <a:p>
            <a:endParaRPr lang="en-US" altLang="en-US" dirty="0">
              <a:latin typeface="Arial" pitchFamily="34" charset="0"/>
              <a:cs typeface="Arial" pitchFamily="34" charset="0"/>
            </a:endParaRPr>
          </a:p>
          <a:p>
            <a:r>
              <a:rPr lang="en-US" altLang="en-US" dirty="0">
                <a:latin typeface="Arial" pitchFamily="34" charset="0"/>
                <a:cs typeface="Arial" pitchFamily="34" charset="0"/>
              </a:rPr>
              <a:t>Answer each SPQ item as accurately as you can, based on your classroom experience with the student.</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45</a:t>
            </a:fld>
            <a:endParaRPr lang="en-US" dirty="0"/>
          </a:p>
        </p:txBody>
      </p:sp>
    </p:spTree>
    <p:extLst>
      <p:ext uri="{BB962C8B-B14F-4D97-AF65-F5344CB8AC3E}">
        <p14:creationId xmlns:p14="http://schemas.microsoft.com/office/powerpoint/2010/main" val="1939173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Step 1 is to answer the questions and fill in the bubbles.</a:t>
            </a:r>
          </a:p>
          <a:p>
            <a:r>
              <a:rPr lang="en-US" altLang="en-US" dirty="0">
                <a:latin typeface="Arial" pitchFamily="34" charset="0"/>
              </a:rPr>
              <a:t>For step 2,</a:t>
            </a:r>
            <a:r>
              <a:rPr lang="en-US" altLang="en-US" baseline="0" dirty="0">
                <a:latin typeface="Arial" pitchFamily="34" charset="0"/>
              </a:rPr>
              <a:t> w</a:t>
            </a:r>
            <a:r>
              <a:rPr lang="en-US" altLang="en-US" dirty="0">
                <a:latin typeface="Arial" pitchFamily="34" charset="0"/>
              </a:rPr>
              <a:t>rite the total number of darkened bubbles in each column.</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46</a:t>
            </a:fld>
            <a:endParaRPr lang="en-US" dirty="0"/>
          </a:p>
        </p:txBody>
      </p:sp>
    </p:spTree>
    <p:extLst>
      <p:ext uri="{BB962C8B-B14F-4D97-AF65-F5344CB8AC3E}">
        <p14:creationId xmlns:p14="http://schemas.microsoft.com/office/powerpoint/2010/main" val="1457575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For step 3,</a:t>
            </a:r>
            <a:r>
              <a:rPr lang="en-US" altLang="en-US" baseline="0" dirty="0">
                <a:latin typeface="Arial" pitchFamily="34" charset="0"/>
              </a:rPr>
              <a:t> c</a:t>
            </a:r>
            <a:r>
              <a:rPr lang="en-US" altLang="en-US" dirty="0">
                <a:latin typeface="Arial" pitchFamily="34" charset="0"/>
              </a:rPr>
              <a:t>alculate the score</a:t>
            </a:r>
            <a:r>
              <a:rPr lang="en-US" altLang="en-US" baseline="0" dirty="0">
                <a:latin typeface="Arial" pitchFamily="34" charset="0"/>
              </a:rPr>
              <a:t> in the bottom-left of the form.</a:t>
            </a:r>
            <a:endParaRPr lang="en-US" altLang="en-US" dirty="0">
              <a:latin typeface="Arial" pitchFamily="34" charset="0"/>
            </a:endParaRPr>
          </a:p>
          <a:p>
            <a:r>
              <a:rPr lang="en-US" altLang="en-US" dirty="0">
                <a:latin typeface="Arial" pitchFamily="34" charset="0"/>
              </a:rPr>
              <a:t>Finally,</a:t>
            </a:r>
            <a:r>
              <a:rPr lang="en-US" altLang="en-US" baseline="0" dirty="0">
                <a:latin typeface="Arial" pitchFamily="34" charset="0"/>
              </a:rPr>
              <a:t> for s</a:t>
            </a:r>
            <a:r>
              <a:rPr lang="en-US" altLang="en-US" dirty="0">
                <a:latin typeface="Arial" pitchFamily="34" charset="0"/>
              </a:rPr>
              <a:t>tep 4,</a:t>
            </a:r>
            <a:r>
              <a:rPr lang="en-US" altLang="en-US" baseline="0" dirty="0">
                <a:latin typeface="Arial" pitchFamily="34" charset="0"/>
              </a:rPr>
              <a:t> l</a:t>
            </a:r>
            <a:r>
              <a:rPr lang="en-US" altLang="en-US" dirty="0">
                <a:latin typeface="Arial" pitchFamily="34" charset="0"/>
              </a:rPr>
              <a:t>ocate the starting task based on the total score in step 3.</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47</a:t>
            </a:fld>
            <a:endParaRPr lang="en-US" dirty="0"/>
          </a:p>
        </p:txBody>
      </p:sp>
    </p:spTree>
    <p:extLst>
      <p:ext uri="{BB962C8B-B14F-4D97-AF65-F5344CB8AC3E}">
        <p14:creationId xmlns:p14="http://schemas.microsoft.com/office/powerpoint/2010/main" val="1457575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You must complete all of the items on the SPQ and follow all directions to determine the starting point. Please don’t assume that all of the students in a class will begin the assessment at the same point. All students are different.</a:t>
            </a:r>
          </a:p>
          <a:p>
            <a:endParaRPr lang="en-US" altLang="en-US" dirty="0">
              <a:latin typeface="Arial" pitchFamily="34" charset="0"/>
            </a:endParaRPr>
          </a:p>
          <a:p>
            <a:r>
              <a:rPr lang="en-US" altLang="en-US" dirty="0">
                <a:latin typeface="Arial" pitchFamily="34" charset="0"/>
              </a:rPr>
              <a:t>You must complete the SPQ for each student in each content area. A student may start at task 3 in math and task 6 in ELA.</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48</a:t>
            </a:fld>
            <a:endParaRPr lang="en-US" dirty="0"/>
          </a:p>
        </p:txBody>
      </p:sp>
    </p:spTree>
    <p:extLst>
      <p:ext uri="{BB962C8B-B14F-4D97-AF65-F5344CB8AC3E}">
        <p14:creationId xmlns:p14="http://schemas.microsoft.com/office/powerpoint/2010/main" val="4175295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latin typeface="Arial" pitchFamily="34" charset="0"/>
                <a:cs typeface="Arial" pitchFamily="34" charset="0"/>
              </a:rPr>
              <a:t>The SPQ and Starting Points Table provide the initial starting point for a student’s administration. This</a:t>
            </a:r>
            <a:r>
              <a:rPr lang="en-US" altLang="en-US" baseline="0" dirty="0">
                <a:solidFill>
                  <a:srgbClr val="000000"/>
                </a:solidFill>
                <a:latin typeface="Arial" pitchFamily="34" charset="0"/>
                <a:cs typeface="Arial" pitchFamily="34" charset="0"/>
              </a:rPr>
              <a:t> table displays the </a:t>
            </a:r>
            <a:r>
              <a:rPr lang="en-US" altLang="en-US" dirty="0">
                <a:solidFill>
                  <a:srgbClr val="000000"/>
                </a:solidFill>
                <a:latin typeface="Arial" pitchFamily="34" charset="0"/>
                <a:cs typeface="Arial" pitchFamily="34" charset="0"/>
              </a:rPr>
              <a:t>minimum number of tasks and specific tasks that </a:t>
            </a:r>
            <a:r>
              <a:rPr lang="en-US" altLang="en-US" b="1" u="sng" dirty="0">
                <a:solidFill>
                  <a:srgbClr val="000000"/>
                </a:solidFill>
                <a:latin typeface="Arial" pitchFamily="34" charset="0"/>
                <a:cs typeface="Arial" pitchFamily="34" charset="0"/>
              </a:rPr>
              <a:t>must</a:t>
            </a:r>
            <a:r>
              <a:rPr lang="en-US" altLang="en-US" dirty="0">
                <a:solidFill>
                  <a:srgbClr val="000000"/>
                </a:solidFill>
                <a:latin typeface="Arial" pitchFamily="34" charset="0"/>
                <a:cs typeface="Arial" pitchFamily="34" charset="0"/>
              </a:rPr>
              <a:t> be administered to each student for each starting level.</a:t>
            </a:r>
            <a:endParaRPr lang="en-US" altLang="en-US" dirty="0">
              <a:solidFill>
                <a:srgbClr val="000000"/>
              </a:solidFill>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49</a:t>
            </a:fld>
            <a:endParaRPr lang="en-US" dirty="0"/>
          </a:p>
        </p:txBody>
      </p:sp>
    </p:spTree>
    <p:extLst>
      <p:ext uri="{BB962C8B-B14F-4D97-AF65-F5344CB8AC3E}">
        <p14:creationId xmlns:p14="http://schemas.microsoft.com/office/powerpoint/2010/main" val="211597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It is the IEP team’s annual responsibility to determine how a student with disabilities will participate in Ohio’s assessment program. </a:t>
            </a:r>
          </a:p>
        </p:txBody>
      </p:sp>
    </p:spTree>
    <p:extLst>
      <p:ext uri="{BB962C8B-B14F-4D97-AF65-F5344CB8AC3E}">
        <p14:creationId xmlns:p14="http://schemas.microsoft.com/office/powerpoint/2010/main" val="3935624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Students starting on Task 1 must</a:t>
            </a:r>
            <a:r>
              <a:rPr lang="nb-NO" baseline="0" dirty="0"/>
              <a:t> be administered at least Tasks </a:t>
            </a:r>
            <a:r>
              <a:rPr lang="nb-NO" dirty="0"/>
              <a:t>1–5 and Task 13.</a:t>
            </a:r>
          </a:p>
          <a:p>
            <a:pPr marL="0" marR="0" indent="0" algn="l" defTabSz="914400" rtl="0" eaLnBrk="0" fontAlgn="base" latinLnBrk="0" hangingPunct="0">
              <a:lnSpc>
                <a:spcPct val="100000"/>
              </a:lnSpc>
              <a:spcBef>
                <a:spcPct val="30000"/>
              </a:spcBef>
              <a:spcAft>
                <a:spcPct val="0"/>
              </a:spcAft>
              <a:buClrTx/>
              <a:buSzTx/>
              <a:buFontTx/>
              <a:buNone/>
              <a:tabLst/>
              <a:defRPr/>
            </a:pPr>
            <a:r>
              <a:rPr lang="nb-NO" dirty="0"/>
              <a:t>Students starting on Task 3 must</a:t>
            </a:r>
            <a:r>
              <a:rPr lang="nb-NO" baseline="0" dirty="0"/>
              <a:t> be administered at least Tasks 3</a:t>
            </a:r>
            <a:r>
              <a:rPr lang="nb-NO" dirty="0"/>
              <a:t>–9 and Task 13.</a:t>
            </a:r>
          </a:p>
          <a:p>
            <a:pPr marL="0" marR="0" indent="0" algn="l" defTabSz="914400" rtl="0" eaLnBrk="0" fontAlgn="base" latinLnBrk="0" hangingPunct="0">
              <a:lnSpc>
                <a:spcPct val="100000"/>
              </a:lnSpc>
              <a:spcBef>
                <a:spcPct val="30000"/>
              </a:spcBef>
              <a:spcAft>
                <a:spcPct val="0"/>
              </a:spcAft>
              <a:buClrTx/>
              <a:buSzTx/>
              <a:buFontTx/>
              <a:buNone/>
              <a:tabLst/>
              <a:defRPr/>
            </a:pPr>
            <a:r>
              <a:rPr lang="nb-NO" dirty="0"/>
              <a:t>Students starting on Task 6 must</a:t>
            </a:r>
            <a:r>
              <a:rPr lang="nb-NO" baseline="0" dirty="0"/>
              <a:t> be administered at least Tasks 6</a:t>
            </a:r>
            <a:r>
              <a:rPr lang="nb-NO" dirty="0"/>
              <a:t>–12 and Task 13.</a:t>
            </a:r>
          </a:p>
        </p:txBody>
      </p:sp>
      <p:sp>
        <p:nvSpPr>
          <p:cNvPr id="4" name="Slide Number Placeholder 3"/>
          <p:cNvSpPr>
            <a:spLocks noGrp="1"/>
          </p:cNvSpPr>
          <p:nvPr>
            <p:ph type="sldNum" sz="quarter" idx="10"/>
          </p:nvPr>
        </p:nvSpPr>
        <p:spPr/>
        <p:txBody>
          <a:bodyPr/>
          <a:lstStyle/>
          <a:p>
            <a:pPr>
              <a:defRPr/>
            </a:pPr>
            <a:fld id="{3935FAC0-6178-45C9-B450-54A8D5C5FA3C}" type="slidenum">
              <a:rPr lang="en-US" smtClean="0"/>
              <a:pPr>
                <a:defRPr/>
              </a:pPr>
              <a:t>50</a:t>
            </a:fld>
            <a:endParaRPr lang="en-US" dirty="0"/>
          </a:p>
        </p:txBody>
      </p:sp>
    </p:spTree>
    <p:extLst>
      <p:ext uri="{BB962C8B-B14F-4D97-AF65-F5344CB8AC3E}">
        <p14:creationId xmlns:p14="http://schemas.microsoft.com/office/powerpoint/2010/main" val="591291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In the next section, we</a:t>
            </a:r>
            <a:r>
              <a:rPr lang="en-US" altLang="en-US" baseline="0" dirty="0">
                <a:latin typeface="Arial" pitchFamily="34" charset="0"/>
              </a:rPr>
              <a:t> will discuss </a:t>
            </a:r>
            <a:r>
              <a:rPr lang="en-US" altLang="en-US" dirty="0">
                <a:latin typeface="Arial" pitchFamily="34" charset="0"/>
              </a:rPr>
              <a:t>what to do if the </a:t>
            </a:r>
            <a:r>
              <a:rPr lang="en-US" altLang="en-US" dirty="0" smtClean="0">
                <a:latin typeface="Arial" pitchFamily="34" charset="0"/>
              </a:rPr>
              <a:t>starting </a:t>
            </a:r>
            <a:r>
              <a:rPr lang="en-US" altLang="en-US" dirty="0">
                <a:latin typeface="Arial" pitchFamily="34" charset="0"/>
              </a:rPr>
              <a:t>task is too difficult.</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51</a:t>
            </a:fld>
            <a:endParaRPr lang="en-US" dirty="0"/>
          </a:p>
        </p:txBody>
      </p:sp>
    </p:spTree>
    <p:extLst>
      <p:ext uri="{BB962C8B-B14F-4D97-AF65-F5344CB8AC3E}">
        <p14:creationId xmlns:p14="http://schemas.microsoft.com/office/powerpoint/2010/main" val="3525770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When your student does not earn 3 points on the starting task, you should drop back to the next starting level. For example, if the student started on Task 6, drop back to Task 3. If the student started on Task 3, drop back to Task 1.</a:t>
            </a:r>
            <a:endParaRPr lang="en-US" altLang="en-US" b="0" dirty="0">
              <a:latin typeface="Arial" pitchFamily="34" charset="0"/>
            </a:endParaRPr>
          </a:p>
          <a:p>
            <a:endParaRPr lang="en-US" altLang="en-US" b="0" dirty="0">
              <a:latin typeface="Arial" pitchFamily="34" charset="0"/>
              <a:cs typeface="+mn-cs"/>
            </a:endParaRPr>
          </a:p>
          <a:p>
            <a:r>
              <a:rPr lang="en-US" altLang="en-US" dirty="0">
                <a:latin typeface="Arial" pitchFamily="34" charset="0"/>
                <a:cs typeface="Arial" pitchFamily="34" charset="0"/>
              </a:rPr>
              <a:t>Students who begin with Task 1 will always continue the assessment, even if they do not score 3 points.</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52</a:t>
            </a:fld>
            <a:endParaRPr lang="en-US" dirty="0"/>
          </a:p>
        </p:txBody>
      </p:sp>
    </p:spTree>
    <p:extLst>
      <p:ext uri="{BB962C8B-B14F-4D97-AF65-F5344CB8AC3E}">
        <p14:creationId xmlns:p14="http://schemas.microsoft.com/office/powerpoint/2010/main" val="4162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In the </a:t>
            </a:r>
            <a:r>
              <a:rPr lang="en-US" altLang="en-US" baseline="0" dirty="0">
                <a:latin typeface="Arial" pitchFamily="34" charset="0"/>
              </a:rPr>
              <a:t>next</a:t>
            </a:r>
            <a:r>
              <a:rPr lang="en-US" altLang="en-US" dirty="0">
                <a:latin typeface="Arial" pitchFamily="34" charset="0"/>
              </a:rPr>
              <a:t> section,</a:t>
            </a:r>
            <a:r>
              <a:rPr lang="en-US" altLang="en-US" baseline="0" dirty="0">
                <a:latin typeface="Arial" pitchFamily="34" charset="0"/>
              </a:rPr>
              <a:t> </a:t>
            </a:r>
            <a:r>
              <a:rPr lang="en-US" altLang="en-US" dirty="0">
                <a:latin typeface="Arial" pitchFamily="34" charset="0"/>
              </a:rPr>
              <a:t>we will discuss the information you need in order to end the administration of the assessment appropriately.</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53</a:t>
            </a:fld>
            <a:endParaRPr lang="en-US" dirty="0"/>
          </a:p>
        </p:txBody>
      </p:sp>
    </p:spTree>
    <p:extLst>
      <p:ext uri="{BB962C8B-B14F-4D97-AF65-F5344CB8AC3E}">
        <p14:creationId xmlns:p14="http://schemas.microsoft.com/office/powerpoint/2010/main" val="1167195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There is no ceiling for the AASCD;</a:t>
            </a:r>
            <a:r>
              <a:rPr lang="en-US" altLang="en-US" baseline="0" dirty="0">
                <a:latin typeface="Arial" pitchFamily="34" charset="0"/>
              </a:rPr>
              <a:t> </a:t>
            </a:r>
            <a:r>
              <a:rPr lang="en-US" altLang="en-US" dirty="0">
                <a:latin typeface="Arial" pitchFamily="34" charset="0"/>
              </a:rPr>
              <a:t> if a student earns</a:t>
            </a:r>
            <a:r>
              <a:rPr lang="en-US" altLang="en-US" baseline="0" dirty="0">
                <a:latin typeface="Arial" pitchFamily="34" charset="0"/>
              </a:rPr>
              <a:t> </a:t>
            </a:r>
            <a:r>
              <a:rPr lang="en-US" altLang="en-US" dirty="0">
                <a:latin typeface="Arial" pitchFamily="34" charset="0"/>
              </a:rPr>
              <a:t>6 or more points in the last task of the required set, you should move on to administer the next task.</a:t>
            </a:r>
          </a:p>
          <a:p>
            <a:endParaRPr lang="en-US" altLang="en-US" dirty="0">
              <a:latin typeface="Arial" pitchFamily="34" charset="0"/>
            </a:endParaRPr>
          </a:p>
          <a:p>
            <a:pPr defTabSz="950793">
              <a:defRPr/>
            </a:pPr>
            <a:r>
              <a:rPr lang="en-US" dirty="0"/>
              <a:t>Please</a:t>
            </a:r>
            <a:r>
              <a:rPr lang="en-US" baseline="0" dirty="0"/>
              <a:t> note that i</a:t>
            </a:r>
            <a:r>
              <a:rPr lang="en-US" dirty="0"/>
              <a:t>f</a:t>
            </a:r>
            <a:r>
              <a:rPr lang="en-US" baseline="0" dirty="0"/>
              <a:t> </a:t>
            </a:r>
            <a:r>
              <a:rPr lang="en-US" dirty="0"/>
              <a:t>a task has fewer than six total attainable points, you should continue the assessment if the student earns the maximum number of points attainable. For example, if a student earns five points out of five possible points, then the student has responded successfully, and you should proceed to the next task. </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54</a:t>
            </a:fld>
            <a:endParaRPr lang="en-US" dirty="0"/>
          </a:p>
        </p:txBody>
      </p:sp>
    </p:spTree>
    <p:extLst>
      <p:ext uri="{BB962C8B-B14F-4D97-AF65-F5344CB8AC3E}">
        <p14:creationId xmlns:p14="http://schemas.microsoft.com/office/powerpoint/2010/main" val="3939682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For example, if a student</a:t>
            </a:r>
            <a:r>
              <a:rPr lang="en-US" altLang="en-US" baseline="0" dirty="0">
                <a:latin typeface="Arial" pitchFamily="34" charset="0"/>
              </a:rPr>
              <a:t> starts on Task 1 and successfully answers Task 5, you should move on to administer Task 6.</a:t>
            </a:r>
          </a:p>
          <a:p>
            <a:endParaRPr lang="en-US" altLang="en-US" baseline="0" dirty="0">
              <a:latin typeface="Arial" pitchFamily="34" charset="0"/>
            </a:endParaRPr>
          </a:p>
          <a:p>
            <a:r>
              <a:rPr lang="en-US" altLang="en-US" baseline="0" dirty="0">
                <a:latin typeface="Arial" pitchFamily="34" charset="0"/>
              </a:rPr>
              <a:t>If a student starts on Task 3 and successfully answers Task 9, you should move on to Task 10.</a:t>
            </a:r>
          </a:p>
          <a:p>
            <a:endParaRPr lang="en-US" altLang="en-US" baseline="0" dirty="0">
              <a:latin typeface="Arial" pitchFamily="34" charset="0"/>
            </a:endParaRPr>
          </a:p>
          <a:p>
            <a:r>
              <a:rPr lang="en-US" altLang="en-US" baseline="0" dirty="0">
                <a:latin typeface="Arial" pitchFamily="34" charset="0"/>
              </a:rPr>
              <a:t>All students should be administered Task 13, regardless of their other answers in the assessment.</a:t>
            </a:r>
            <a:endParaRPr lang="en-US" altLang="en-US" dirty="0">
              <a:latin typeface="Arial" pitchFamily="34" charset="0"/>
            </a:endParaRPr>
          </a:p>
          <a:p>
            <a:endParaRPr lang="en-US" altLang="en-US" dirty="0">
              <a:latin typeface="Arial" pitchFamily="34" charset="0"/>
            </a:endParaRP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55</a:t>
            </a:fld>
            <a:endParaRPr lang="en-US" dirty="0"/>
          </a:p>
        </p:txBody>
      </p:sp>
    </p:spTree>
    <p:extLst>
      <p:ext uri="{BB962C8B-B14F-4D97-AF65-F5344CB8AC3E}">
        <p14:creationId xmlns:p14="http://schemas.microsoft.com/office/powerpoint/2010/main" val="3195828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a:t>
            </a:r>
            <a:r>
              <a:rPr lang="en-US" baseline="0" dirty="0"/>
              <a:t> set of required tasks that must be administered to the student, you will continue administering additional tasks as long as the student continues to score 6 or more points on each task. If any task has fewer than 6 points possible, continue if the student earns the maximum number of points possible.</a:t>
            </a:r>
            <a:endParaRPr lang="en-US" dirty="0"/>
          </a:p>
        </p:txBody>
      </p:sp>
      <p:sp>
        <p:nvSpPr>
          <p:cNvPr id="4" name="Slide Number Placeholder 3"/>
          <p:cNvSpPr>
            <a:spLocks noGrp="1"/>
          </p:cNvSpPr>
          <p:nvPr>
            <p:ph type="sldNum" sz="quarter" idx="10"/>
          </p:nvPr>
        </p:nvSpPr>
        <p:spPr/>
        <p:txBody>
          <a:bodyPr/>
          <a:lstStyle/>
          <a:p>
            <a:pPr>
              <a:defRPr/>
            </a:pPr>
            <a:fld id="{3935FAC0-6178-45C9-B450-54A8D5C5FA3C}" type="slidenum">
              <a:rPr lang="en-US" smtClean="0"/>
              <a:pPr>
                <a:defRPr/>
              </a:pPr>
              <a:t>56</a:t>
            </a:fld>
            <a:endParaRPr lang="en-US" dirty="0"/>
          </a:p>
        </p:txBody>
      </p:sp>
    </p:spTree>
    <p:extLst>
      <p:ext uri="{BB962C8B-B14F-4D97-AF65-F5344CB8AC3E}">
        <p14:creationId xmlns:p14="http://schemas.microsoft.com/office/powerpoint/2010/main" val="24060721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Next we will focus on scoring fidelity, making sure that scoring is consistent.</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57</a:t>
            </a:fld>
            <a:endParaRPr lang="en-US" dirty="0"/>
          </a:p>
        </p:txBody>
      </p:sp>
    </p:spTree>
    <p:extLst>
      <p:ext uri="{BB962C8B-B14F-4D97-AF65-F5344CB8AC3E}">
        <p14:creationId xmlns:p14="http://schemas.microsoft.com/office/powerpoint/2010/main" val="120408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The AASCD is administered and scored by the TA.</a:t>
            </a:r>
          </a:p>
          <a:p>
            <a:pPr eaLnBrk="1" hangingPunct="1"/>
            <a:endParaRPr lang="en-US" altLang="en-US" sz="800" dirty="0">
              <a:latin typeface="Arial" pitchFamily="34" charset="0"/>
            </a:endParaRPr>
          </a:p>
          <a:p>
            <a:pPr eaLnBrk="1" hangingPunct="1"/>
            <a:r>
              <a:rPr lang="en-US" altLang="en-US" dirty="0">
                <a:latin typeface="Arial" pitchFamily="34" charset="0"/>
              </a:rPr>
              <a:t>Fidelity of administration and scoring will be monitored by a second rater whose job is to verify, through a sampling of administrations, that all procedures were followed. The second rater does not participate in administering the assessment. This person only records the student scores and enters their observed scores in the Data Entry Interface </a:t>
            </a:r>
            <a:r>
              <a:rPr lang="en-US" altLang="en-US">
                <a:latin typeface="Arial" pitchFamily="34" charset="0"/>
              </a:rPr>
              <a:t>(DEI) for </a:t>
            </a:r>
            <a:r>
              <a:rPr lang="en-US" altLang="en-US" dirty="0">
                <a:latin typeface="Arial" pitchFamily="34" charset="0"/>
              </a:rPr>
              <a:t>the second rater.</a:t>
            </a:r>
          </a:p>
          <a:p>
            <a:pPr eaLnBrk="1" hangingPunct="1"/>
            <a:endParaRPr lang="en-US" altLang="en-US" sz="800" dirty="0">
              <a:latin typeface="Arial" pitchFamily="34" charset="0"/>
            </a:endParaRPr>
          </a:p>
          <a:p>
            <a:pPr eaLnBrk="1" hangingPunct="1"/>
            <a:r>
              <a:rPr lang="en-US" altLang="en-US" dirty="0">
                <a:latin typeface="Arial" pitchFamily="34" charset="0"/>
              </a:rPr>
              <a:t>A sampling of teachers and students will participate in second rating.</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58</a:t>
            </a:fld>
            <a:endParaRPr lang="en-US" dirty="0"/>
          </a:p>
        </p:txBody>
      </p:sp>
    </p:spTree>
    <p:extLst>
      <p:ext uri="{BB962C8B-B14F-4D97-AF65-F5344CB8AC3E}">
        <p14:creationId xmlns:p14="http://schemas.microsoft.com/office/powerpoint/2010/main" val="438907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Unlike a Test Administrator who must be an employee of the district, a second rater is not held to this requirement. It may be that another teacher, administrator or other trained individual from the same building or district serves as the second rater, but it is also okay to have second raters from across districts when necessary. However, the same certificate,</a:t>
            </a:r>
            <a:r>
              <a:rPr lang="en-US" altLang="en-US" baseline="0" dirty="0">
                <a:latin typeface="Arial" pitchFamily="34" charset="0"/>
              </a:rPr>
              <a:t> </a:t>
            </a:r>
            <a:r>
              <a:rPr lang="en-US" altLang="en-US" dirty="0">
                <a:latin typeface="Arial" pitchFamily="34" charset="0"/>
              </a:rPr>
              <a:t>license,</a:t>
            </a:r>
            <a:r>
              <a:rPr lang="en-US" altLang="en-US" baseline="0" dirty="0">
                <a:latin typeface="Arial" pitchFamily="34" charset="0"/>
              </a:rPr>
              <a:t> </a:t>
            </a:r>
            <a:r>
              <a:rPr lang="en-US" altLang="en-US" dirty="0">
                <a:latin typeface="Arial" pitchFamily="34" charset="0"/>
              </a:rPr>
              <a:t>permit and training requirement applies to both Test Administrators and second raters.</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59</a:t>
            </a:fld>
            <a:endParaRPr lang="en-US" dirty="0"/>
          </a:p>
        </p:txBody>
      </p:sp>
    </p:spTree>
    <p:extLst>
      <p:ext uri="{BB962C8B-B14F-4D97-AF65-F5344CB8AC3E}">
        <p14:creationId xmlns:p14="http://schemas.microsoft.com/office/powerpoint/2010/main" val="118916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Most students with disabilities participate in the general assessments with or without accommodations.</a:t>
            </a:r>
          </a:p>
          <a:p>
            <a:endParaRPr lang="en-US" altLang="en-US" dirty="0">
              <a:latin typeface="Arial" pitchFamily="34" charset="0"/>
            </a:endParaRPr>
          </a:p>
          <a:p>
            <a:r>
              <a:rPr lang="en-US" altLang="en-US" dirty="0">
                <a:latin typeface="Arial" pitchFamily="34" charset="0"/>
              </a:rPr>
              <a:t>The AASCD is designed for a small number of students with </a:t>
            </a:r>
            <a:r>
              <a:rPr lang="en-US" altLang="en-US" dirty="0">
                <a:latin typeface="Arial" pitchFamily="34" charset="0"/>
                <a:cs typeface="Arial" pitchFamily="34" charset="0"/>
              </a:rPr>
              <a:t>the most significant cognitive </a:t>
            </a:r>
            <a:r>
              <a:rPr lang="en-US" altLang="en-US" dirty="0" smtClean="0">
                <a:latin typeface="Arial" pitchFamily="34" charset="0"/>
                <a:cs typeface="Arial" pitchFamily="34" charset="0"/>
              </a:rPr>
              <a:t>disabilities, </a:t>
            </a:r>
            <a:r>
              <a:rPr lang="en-US" altLang="en-US" dirty="0">
                <a:latin typeface="Arial" pitchFamily="34" charset="0"/>
                <a:cs typeface="Arial" pitchFamily="34" charset="0"/>
              </a:rPr>
              <a:t>who are unable to participate in the general assessment, even with accommodations.</a:t>
            </a:r>
            <a:endParaRPr lang="en-US" altLang="en-US" dirty="0">
              <a:latin typeface="Arial" pitchFamily="34" charset="0"/>
            </a:endParaRPr>
          </a:p>
        </p:txBody>
      </p:sp>
    </p:spTree>
    <p:extLst>
      <p:ext uri="{BB962C8B-B14F-4D97-AF65-F5344CB8AC3E}">
        <p14:creationId xmlns:p14="http://schemas.microsoft.com/office/powerpoint/2010/main" val="16367553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The graphic illustrates that second rater assignments will be indicated with either a “Yes” or “No” next to the student’s information in TIDE. This information will not be released until January 30. </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60</a:t>
            </a:fld>
            <a:endParaRPr lang="en-US" dirty="0"/>
          </a:p>
        </p:txBody>
      </p:sp>
    </p:spTree>
    <p:extLst>
      <p:ext uri="{BB962C8B-B14F-4D97-AF65-F5344CB8AC3E}">
        <p14:creationId xmlns:p14="http://schemas.microsoft.com/office/powerpoint/2010/main" val="1375619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Next we will describe the AASCD materials that Test Administrators and Test Coordinators will receive,</a:t>
            </a:r>
            <a:r>
              <a:rPr lang="en-US" altLang="en-US" baseline="0" dirty="0">
                <a:latin typeface="Arial" pitchFamily="34" charset="0"/>
              </a:rPr>
              <a:t> and how to return them after test administration.</a:t>
            </a:r>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61</a:t>
            </a:fld>
            <a:endParaRPr lang="en-US" dirty="0"/>
          </a:p>
        </p:txBody>
      </p:sp>
    </p:spTree>
    <p:extLst>
      <p:ext uri="{BB962C8B-B14F-4D97-AF65-F5344CB8AC3E}">
        <p14:creationId xmlns:p14="http://schemas.microsoft.com/office/powerpoint/2010/main" val="653821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Let’s start with the materials the district will receive. </a:t>
            </a:r>
          </a:p>
          <a:p>
            <a:pPr eaLnBrk="1" hangingPunct="1"/>
            <a:endParaRPr lang="en-US" altLang="en-US" dirty="0">
              <a:latin typeface="Arial" pitchFamily="34" charset="0"/>
            </a:endParaRPr>
          </a:p>
          <a:p>
            <a:pPr eaLnBrk="1" hangingPunct="1"/>
            <a:r>
              <a:rPr lang="en-US" altLang="en-US" dirty="0">
                <a:latin typeface="Arial" pitchFamily="34" charset="0"/>
              </a:rPr>
              <a:t>Each District Test Coordinator (or DTC) will receive:</a:t>
            </a:r>
          </a:p>
          <a:p>
            <a:pPr eaLnBrk="1" hangingPunct="1"/>
            <a:endParaRPr lang="en-US" altLang="en-US" dirty="0">
              <a:latin typeface="Arial" pitchFamily="34" charset="0"/>
            </a:endParaRPr>
          </a:p>
          <a:p>
            <a:pPr marL="223838" lvl="1" indent="-223838">
              <a:lnSpc>
                <a:spcPct val="110000"/>
              </a:lnSpc>
              <a:buClr>
                <a:srgbClr val="FF6600"/>
              </a:buClr>
              <a:buFontTx/>
              <a:buChar char="•"/>
            </a:pPr>
            <a:r>
              <a:rPr lang="en-US" altLang="en-US" i="1" dirty="0">
                <a:latin typeface="Arial" pitchFamily="34" charset="0"/>
              </a:rPr>
              <a:t>A Test Coordinator Manual, </a:t>
            </a:r>
          </a:p>
          <a:p>
            <a:pPr marL="223838" lvl="1" indent="-223838">
              <a:lnSpc>
                <a:spcPct val="110000"/>
              </a:lnSpc>
              <a:buClr>
                <a:srgbClr val="FF6600"/>
              </a:buClr>
              <a:buFontTx/>
              <a:buChar char="•"/>
            </a:pPr>
            <a:r>
              <a:rPr lang="en-US" altLang="en-US" i="1" dirty="0">
                <a:latin typeface="Arial" pitchFamily="34" charset="0"/>
              </a:rPr>
              <a:t>A Directions for Administration Manual, </a:t>
            </a:r>
          </a:p>
          <a:p>
            <a:pPr marL="223838" lvl="1" indent="-223838">
              <a:lnSpc>
                <a:spcPct val="110000"/>
              </a:lnSpc>
              <a:buClr>
                <a:srgbClr val="FF6600"/>
              </a:buClr>
              <a:buFontTx/>
              <a:buChar char="•"/>
            </a:pPr>
            <a:r>
              <a:rPr lang="en-US" altLang="en-US" dirty="0">
                <a:latin typeface="Arial" pitchFamily="34" charset="0"/>
              </a:rPr>
              <a:t>Return Shipping Labels, and </a:t>
            </a:r>
          </a:p>
          <a:p>
            <a:pPr marL="223838" marR="0" lvl="1" indent="-223838" algn="l" defTabSz="914400" rtl="0" eaLnBrk="0" fontAlgn="base" latinLnBrk="0" hangingPunct="0">
              <a:lnSpc>
                <a:spcPct val="110000"/>
              </a:lnSpc>
              <a:spcBef>
                <a:spcPct val="30000"/>
              </a:spcBef>
              <a:spcAft>
                <a:spcPct val="0"/>
              </a:spcAft>
              <a:buClr>
                <a:srgbClr val="FF6600"/>
              </a:buClr>
              <a:buSzTx/>
              <a:buFontTx/>
              <a:buChar char="•"/>
              <a:tabLst/>
              <a:defRPr/>
            </a:pPr>
            <a:r>
              <a:rPr lang="en-US" altLang="en-US" i="0" dirty="0">
                <a:latin typeface="Arial" pitchFamily="34" charset="0"/>
              </a:rPr>
              <a:t>A Secure Materials Resolution Form</a:t>
            </a:r>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62</a:t>
            </a:fld>
            <a:endParaRPr lang="en-US" dirty="0"/>
          </a:p>
        </p:txBody>
      </p:sp>
    </p:spTree>
    <p:extLst>
      <p:ext uri="{BB962C8B-B14F-4D97-AF65-F5344CB8AC3E}">
        <p14:creationId xmlns:p14="http://schemas.microsoft.com/office/powerpoint/2010/main" val="28644632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ln/>
        </p:spPr>
        <p:txBody>
          <a:bodyPr/>
          <a:lstStyle/>
          <a:p>
            <a:pPr eaLnBrk="1" hangingPunct="1">
              <a:defRPr/>
            </a:pPr>
            <a:r>
              <a:rPr lang="en-US" dirty="0">
                <a:latin typeface="Arial" pitchFamily="34" charset="0"/>
              </a:rPr>
              <a:t>The test administration kits are packed by grade band. There will be one kit for grade band</a:t>
            </a:r>
            <a:r>
              <a:rPr lang="en-US" baseline="0" dirty="0">
                <a:latin typeface="Arial" pitchFamily="34" charset="0"/>
              </a:rPr>
              <a:t> 3</a:t>
            </a:r>
            <a:r>
              <a:rPr lang="en-US" dirty="0">
                <a:latin typeface="Arial" pitchFamily="34" charset="0"/>
              </a:rPr>
              <a:t>–5, one for grade band 6–8,</a:t>
            </a:r>
            <a:r>
              <a:rPr lang="en-US" baseline="0" dirty="0">
                <a:latin typeface="Arial" pitchFamily="34" charset="0"/>
              </a:rPr>
              <a:t> </a:t>
            </a:r>
            <a:r>
              <a:rPr lang="en-US" dirty="0">
                <a:latin typeface="Arial" pitchFamily="34" charset="0"/>
              </a:rPr>
              <a:t>and one for high school.</a:t>
            </a:r>
          </a:p>
          <a:p>
            <a:pPr eaLnBrk="1" hangingPunct="1">
              <a:defRPr/>
            </a:pPr>
            <a:endParaRPr lang="en-US" dirty="0">
              <a:latin typeface="Arial" pitchFamily="34" charset="0"/>
            </a:endParaRPr>
          </a:p>
          <a:p>
            <a:pPr eaLnBrk="1" hangingPunct="1">
              <a:defRPr/>
            </a:pPr>
            <a:r>
              <a:rPr lang="en-US" dirty="0">
                <a:latin typeface="Arial" pitchFamily="34" charset="0"/>
              </a:rPr>
              <a:t>Each test administration kit contains: </a:t>
            </a:r>
          </a:p>
          <a:p>
            <a:pPr marL="237682" indent="-237682">
              <a:lnSpc>
                <a:spcPct val="110000"/>
              </a:lnSpc>
              <a:buClr>
                <a:srgbClr val="FF6600"/>
              </a:buClr>
              <a:buFont typeface="Arial" pitchFamily="34" charset="0"/>
              <a:buChar char="•"/>
              <a:defRPr/>
            </a:pPr>
            <a:r>
              <a:rPr lang="en-US" dirty="0"/>
              <a:t>Test booklets, </a:t>
            </a:r>
          </a:p>
          <a:p>
            <a:pPr marL="237682" indent="-237682">
              <a:lnSpc>
                <a:spcPct val="110000"/>
              </a:lnSpc>
              <a:buClr>
                <a:srgbClr val="FF6600"/>
              </a:buClr>
              <a:buFont typeface="Arial" pitchFamily="34" charset="0"/>
              <a:buChar char="•"/>
              <a:defRPr/>
            </a:pPr>
            <a:r>
              <a:rPr lang="en-US" dirty="0"/>
              <a:t>Reading passage booklets,</a:t>
            </a:r>
          </a:p>
          <a:p>
            <a:pPr marL="237682" indent="-237682">
              <a:lnSpc>
                <a:spcPct val="110000"/>
              </a:lnSpc>
              <a:buClr>
                <a:srgbClr val="FF6600"/>
              </a:buClr>
              <a:buFont typeface="Arial" pitchFamily="34" charset="0"/>
              <a:buChar char="•"/>
              <a:defRPr/>
            </a:pPr>
            <a:r>
              <a:rPr lang="en-US" dirty="0"/>
              <a:t>A bag of printed manipulatives specific to each content area such as posters and response cards,</a:t>
            </a:r>
          </a:p>
          <a:p>
            <a:pPr marL="237682" indent="-237682">
              <a:lnSpc>
                <a:spcPct val="110000"/>
              </a:lnSpc>
              <a:buClr>
                <a:srgbClr val="FF6600"/>
              </a:buClr>
              <a:buFont typeface="Arial" pitchFamily="34" charset="0"/>
              <a:buChar char="•"/>
              <a:defRPr/>
            </a:pPr>
            <a:r>
              <a:rPr lang="en-US" dirty="0"/>
              <a:t>Bags</a:t>
            </a:r>
            <a:r>
              <a:rPr lang="en-US" baseline="0" dirty="0"/>
              <a:t> of p</a:t>
            </a:r>
            <a:r>
              <a:rPr lang="en-US" dirty="0"/>
              <a:t>hysical manipulatives,</a:t>
            </a:r>
            <a:r>
              <a:rPr lang="en-US" baseline="0" dirty="0"/>
              <a:t> </a:t>
            </a:r>
            <a:r>
              <a:rPr lang="en-US" dirty="0"/>
              <a:t>if applicable,</a:t>
            </a:r>
          </a:p>
          <a:p>
            <a:pPr marL="237682" indent="-237682">
              <a:lnSpc>
                <a:spcPct val="110000"/>
              </a:lnSpc>
              <a:buClr>
                <a:srgbClr val="FF6600"/>
              </a:buClr>
              <a:buFont typeface="Arial" pitchFamily="34" charset="0"/>
              <a:buChar char="•"/>
              <a:defRPr/>
            </a:pPr>
            <a:r>
              <a:rPr lang="en-US" dirty="0"/>
              <a:t>A TA kit memo, listing the materials to be provided by the teacher</a:t>
            </a:r>
            <a:r>
              <a:rPr lang="en-US" baseline="0" dirty="0"/>
              <a:t> or </a:t>
            </a:r>
            <a:r>
              <a:rPr lang="en-US" dirty="0"/>
              <a:t>test administrator, and</a:t>
            </a:r>
          </a:p>
          <a:p>
            <a:pPr marL="237682" indent="-237682">
              <a:lnSpc>
                <a:spcPct val="110000"/>
              </a:lnSpc>
              <a:buClr>
                <a:srgbClr val="FF6600"/>
              </a:buClr>
              <a:buFont typeface="Arial" pitchFamily="34" charset="0"/>
              <a:buChar char="•"/>
              <a:defRPr/>
            </a:pPr>
            <a:r>
              <a:rPr lang="en-US" dirty="0"/>
              <a:t>A </a:t>
            </a:r>
            <a:r>
              <a:rPr lang="en-US" i="1" dirty="0"/>
              <a:t>Directions for Administration Manual</a:t>
            </a:r>
          </a:p>
          <a:p>
            <a:pPr eaLnBrk="1" hangingPunct="1">
              <a:defRPr/>
            </a:pPr>
            <a:endParaRPr 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63</a:t>
            </a:fld>
            <a:endParaRPr lang="en-US" dirty="0"/>
          </a:p>
        </p:txBody>
      </p:sp>
    </p:spTree>
    <p:extLst>
      <p:ext uri="{BB962C8B-B14F-4D97-AF65-F5344CB8AC3E}">
        <p14:creationId xmlns:p14="http://schemas.microsoft.com/office/powerpoint/2010/main" val="36401772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The optional scoring worksheet can be used to record the student’s responses. Then the contents of the worksheet must be transferred into the online Data</a:t>
            </a:r>
            <a:r>
              <a:rPr lang="en-US" altLang="en-US" baseline="0" dirty="0">
                <a:latin typeface="Arial" pitchFamily="34" charset="0"/>
              </a:rPr>
              <a:t> Entry Interface.</a:t>
            </a:r>
            <a:endParaRPr lang="en-US" altLang="en-US" dirty="0">
              <a:latin typeface="Arial" pitchFamily="34" charset="0"/>
            </a:endParaRPr>
          </a:p>
          <a:p>
            <a:pPr eaLnBrk="1" hangingPunct="1"/>
            <a:endParaRPr lang="en-US" altLang="en-US" dirty="0">
              <a:latin typeface="Arial" pitchFamily="34" charset="0"/>
            </a:endParaRPr>
          </a:p>
          <a:p>
            <a:pPr eaLnBrk="1" hangingPunct="1"/>
            <a:r>
              <a:rPr lang="en-US" altLang="en-US" dirty="0">
                <a:latin typeface="Arial" pitchFamily="34" charset="0"/>
              </a:rPr>
              <a:t>If you use the optional scoring worksheet,</a:t>
            </a:r>
            <a:r>
              <a:rPr lang="en-US" altLang="en-US" baseline="0" dirty="0">
                <a:latin typeface="Arial" pitchFamily="34" charset="0"/>
              </a:rPr>
              <a:t> please return it along </a:t>
            </a:r>
            <a:r>
              <a:rPr lang="en-US" altLang="en-US" dirty="0">
                <a:latin typeface="Arial" pitchFamily="34" charset="0"/>
              </a:rPr>
              <a:t>with all other printed materials.</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64</a:t>
            </a:fld>
            <a:endParaRPr lang="en-US" dirty="0"/>
          </a:p>
        </p:txBody>
      </p:sp>
    </p:spTree>
    <p:extLst>
      <p:ext uri="{BB962C8B-B14F-4D97-AF65-F5344CB8AC3E}">
        <p14:creationId xmlns:p14="http://schemas.microsoft.com/office/powerpoint/2010/main" val="2511921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itchFamily="34" charset="0"/>
              </a:rPr>
              <a:t>When you have finished administering the assessment to all of your students, you must return all printed materials to your School or Building Test Coordinator.</a:t>
            </a:r>
          </a:p>
          <a:p>
            <a:pPr eaLnBrk="1" hangingPunct="1"/>
            <a:endParaRPr lang="en-US" altLang="en-US" dirty="0">
              <a:latin typeface="Arial" pitchFamily="34" charset="0"/>
            </a:endParaRPr>
          </a:p>
          <a:p>
            <a:pPr eaLnBrk="1" hangingPunct="1"/>
            <a:r>
              <a:rPr lang="en-US" altLang="en-US" dirty="0">
                <a:latin typeface="Arial" pitchFamily="34" charset="0"/>
              </a:rPr>
              <a:t>Do not return any of the physical manipulatives. You may keep these,</a:t>
            </a:r>
            <a:r>
              <a:rPr lang="en-US" altLang="en-US" baseline="0" dirty="0">
                <a:latin typeface="Arial" pitchFamily="34" charset="0"/>
              </a:rPr>
              <a:t> and t</a:t>
            </a:r>
            <a:r>
              <a:rPr lang="en-US" altLang="en-US" dirty="0">
                <a:latin typeface="Arial" pitchFamily="34" charset="0"/>
              </a:rPr>
              <a:t>hey are no longer secure.</a:t>
            </a:r>
          </a:p>
          <a:p>
            <a:pPr eaLnBrk="1" hangingPunct="1"/>
            <a:endParaRPr lang="en-US" altLang="en-US" dirty="0">
              <a:latin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Each TA Kit includes a memo specifying the materials included in the kit. This memo also includes checklists that the teacher or test administrator should use to verify that all materials are received and returned. Complete these checklists and include the memo in the TA Kit. </a:t>
            </a:r>
          </a:p>
          <a:p>
            <a:pPr eaLnBrk="1" hangingPunct="1"/>
            <a:endParaRPr lang="en-US" altLang="en-US" dirty="0">
              <a:latin typeface="Arial" pitchFamily="34" charset="0"/>
            </a:endParaRPr>
          </a:p>
          <a:p>
            <a:pPr eaLnBrk="1" hangingPunct="1"/>
            <a:r>
              <a:rPr lang="en-US" altLang="en-US" dirty="0">
                <a:latin typeface="Arial" pitchFamily="34" charset="0"/>
              </a:rPr>
              <a:t>After the assessment, you must make sure that you have entered all the scores for each student into the DEI.</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65</a:t>
            </a:fld>
            <a:endParaRPr lang="en-US" dirty="0"/>
          </a:p>
        </p:txBody>
      </p:sp>
    </p:spTree>
    <p:extLst>
      <p:ext uri="{BB962C8B-B14F-4D97-AF65-F5344CB8AC3E}">
        <p14:creationId xmlns:p14="http://schemas.microsoft.com/office/powerpoint/2010/main" val="8392970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Now it is time to discuss how you</a:t>
            </a:r>
            <a:r>
              <a:rPr lang="en-US" altLang="en-US" baseline="0" dirty="0">
                <a:latin typeface="Arial" pitchFamily="34" charset="0"/>
              </a:rPr>
              <a:t> </a:t>
            </a:r>
            <a:r>
              <a:rPr lang="en-US" altLang="en-US" dirty="0">
                <a:latin typeface="Arial" pitchFamily="34" charset="0"/>
              </a:rPr>
              <a:t>will enter student scores into the DEI.</a:t>
            </a:r>
          </a:p>
          <a:p>
            <a:endParaRPr lang="en-US" altLang="en-US" dirty="0">
              <a:latin typeface="Arial" pitchFamily="34" charset="0"/>
            </a:endParaRPr>
          </a:p>
          <a:p>
            <a:r>
              <a:rPr lang="en-US" altLang="en-US" dirty="0">
                <a:latin typeface="Arial" pitchFamily="34" charset="0"/>
              </a:rPr>
              <a:t>All users should review the AASCD Systems Requirement document, located on the Portal.</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66</a:t>
            </a:fld>
            <a:endParaRPr lang="en-US" dirty="0"/>
          </a:p>
        </p:txBody>
      </p:sp>
    </p:spTree>
    <p:extLst>
      <p:ext uri="{BB962C8B-B14F-4D97-AF65-F5344CB8AC3E}">
        <p14:creationId xmlns:p14="http://schemas.microsoft.com/office/powerpoint/2010/main" val="2875047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There are three online systems that support the AASCD administration. All three systems can be accessed from the portal. Each system has different levels of access for each user role. In short: </a:t>
            </a:r>
          </a:p>
          <a:p>
            <a:endParaRPr lang="en-US" altLang="en-US" dirty="0">
              <a:latin typeface="Arial" pitchFamily="34" charset="0"/>
            </a:endParaRPr>
          </a:p>
          <a:p>
            <a:r>
              <a:rPr lang="en-US" altLang="en-US" dirty="0">
                <a:latin typeface="Arial" pitchFamily="34" charset="0"/>
              </a:rPr>
              <a:t>TIDE is used by District Test Coordinators (DTCs) to pre-identify students before student scores can be entered. DTCs also use TIDE to create and manage user accounts for other district and school personnel. TCs use TIDE to order materials and submit reset</a:t>
            </a:r>
            <a:r>
              <a:rPr lang="en-US" altLang="en-US" baseline="0" dirty="0">
                <a:latin typeface="Arial" pitchFamily="34" charset="0"/>
              </a:rPr>
              <a:t> and </a:t>
            </a:r>
            <a:r>
              <a:rPr lang="en-US" altLang="en-US" dirty="0">
                <a:latin typeface="Arial" pitchFamily="34" charset="0"/>
              </a:rPr>
              <a:t>invalidation requests. </a:t>
            </a:r>
          </a:p>
          <a:p>
            <a:endParaRPr lang="en-US" sz="1200" kern="1200" dirty="0">
              <a:solidFill>
                <a:schemeClr val="tx1"/>
              </a:solidFill>
              <a:effectLst/>
              <a:latin typeface="Arial" pitchFamily="34" charset="0"/>
              <a:ea typeface="+mn-ea"/>
              <a:cs typeface="+mn-cs"/>
            </a:endParaRPr>
          </a:p>
          <a:p>
            <a:r>
              <a:rPr lang="en-US" sz="1200" kern="1200" dirty="0">
                <a:solidFill>
                  <a:schemeClr val="tx1"/>
                </a:solidFill>
                <a:effectLst/>
                <a:latin typeface="Arial" charset="0"/>
                <a:ea typeface="+mn-ea"/>
                <a:cs typeface="+mn-cs"/>
              </a:rPr>
              <a:t>Finally,</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Plan and Manage Testing, Test Completion Rates, and Test Status Code Reports previously located in the Test Management Center in the Online Reporting System</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are now located in TIDE’s </a:t>
            </a:r>
            <a:r>
              <a:rPr lang="en-US" sz="1200" b="1" kern="1200" dirty="0">
                <a:solidFill>
                  <a:schemeClr val="tx1"/>
                </a:solidFill>
                <a:effectLst/>
                <a:latin typeface="Arial" charset="0"/>
                <a:ea typeface="+mn-ea"/>
                <a:cs typeface="+mn-cs"/>
              </a:rPr>
              <a:t>Monitoring Test Progress </a:t>
            </a:r>
            <a:r>
              <a:rPr lang="en-US" sz="1200" kern="1200" dirty="0">
                <a:solidFill>
                  <a:schemeClr val="tx1"/>
                </a:solidFill>
                <a:effectLst/>
                <a:latin typeface="Arial" charset="0"/>
                <a:ea typeface="+mn-ea"/>
                <a:cs typeface="+mn-cs"/>
              </a:rPr>
              <a:t>task menu. Through the Monitoring Test Progress task menu, authorized users can monitor student participation and testing throughout the administration </a:t>
            </a:r>
            <a:r>
              <a:rPr lang="en-US" sz="1200" kern="1200" dirty="0" smtClean="0">
                <a:solidFill>
                  <a:schemeClr val="tx1"/>
                </a:solidFill>
                <a:effectLst/>
                <a:latin typeface="Arial" charset="0"/>
                <a:ea typeface="+mn-ea"/>
                <a:cs typeface="+mn-cs"/>
              </a:rPr>
              <a:t>window.</a:t>
            </a:r>
            <a:endParaRPr lang="en-US" altLang="en-US" dirty="0">
              <a:latin typeface="Arial" pitchFamily="34" charset="0"/>
            </a:endParaRPr>
          </a:p>
          <a:p>
            <a:endParaRPr lang="en-US" altLang="en-US" dirty="0">
              <a:latin typeface="Arial" pitchFamily="34" charset="0"/>
            </a:endParaRPr>
          </a:p>
          <a:p>
            <a:r>
              <a:rPr lang="en-US" altLang="en-US" dirty="0">
                <a:latin typeface="Arial" pitchFamily="34" charset="0"/>
              </a:rPr>
              <a:t>The DEI can be used by the TA, teacher and second rater user roles to enter their students’ scores.</a:t>
            </a:r>
          </a:p>
          <a:p>
            <a:endParaRPr lang="en-US" altLang="en-US" dirty="0">
              <a:latin typeface="Arial" pitchFamily="34" charset="0"/>
            </a:endParaRPr>
          </a:p>
          <a:p>
            <a:r>
              <a:rPr lang="en-US" altLang="en-US" dirty="0">
                <a:latin typeface="Arial" pitchFamily="34" charset="0"/>
              </a:rPr>
              <a:t>The Online</a:t>
            </a:r>
            <a:r>
              <a:rPr lang="en-US" altLang="en-US" baseline="0" dirty="0">
                <a:latin typeface="Arial" pitchFamily="34" charset="0"/>
              </a:rPr>
              <a:t> Reporting System, or </a:t>
            </a:r>
            <a:r>
              <a:rPr lang="en-US" altLang="en-US" dirty="0">
                <a:latin typeface="Arial" pitchFamily="34" charset="0"/>
              </a:rPr>
              <a:t>ORS, displays student score reports. Only teachers and test coordinators may access ORS.</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67</a:t>
            </a:fld>
            <a:endParaRPr lang="en-US" dirty="0"/>
          </a:p>
        </p:txBody>
      </p:sp>
    </p:spTree>
    <p:extLst>
      <p:ext uri="{BB962C8B-B14F-4D97-AF65-F5344CB8AC3E}">
        <p14:creationId xmlns:p14="http://schemas.microsoft.com/office/powerpoint/2010/main" val="21616437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buFont typeface="+mj-lt"/>
              <a:buNone/>
              <a:defRPr/>
            </a:pPr>
            <a:r>
              <a:rPr lang="en-US" dirty="0"/>
              <a:t>In the next two slides we’ll review some important information</a:t>
            </a:r>
            <a:r>
              <a:rPr lang="en-US" baseline="0" dirty="0"/>
              <a:t> about your user account. </a:t>
            </a:r>
            <a:r>
              <a:rPr lang="en-US" dirty="0"/>
              <a:t>All personnel administering or second rating the AASCD must have an account to access the AASCD online systems. Accounts are created by test coordinators in TIDE. There are three types of accounts: Teachers (or TEs), Test Administrators (or TAs), and Second Raters (or SRs). The TA role is recommended for personnel serving students out of district, and the SR role is for personnel who are only</a:t>
            </a:r>
            <a:r>
              <a:rPr lang="en-US" baseline="0" dirty="0"/>
              <a:t> serving as Second Raters in a particular school</a:t>
            </a:r>
            <a:r>
              <a:rPr lang="en-US" dirty="0"/>
              <a:t>. If you serve as both</a:t>
            </a:r>
            <a:r>
              <a:rPr lang="en-US" baseline="0" dirty="0"/>
              <a:t> a </a:t>
            </a:r>
            <a:r>
              <a:rPr lang="en-US" dirty="0"/>
              <a:t>Second Rater and as a Teacher or TA</a:t>
            </a:r>
            <a:r>
              <a:rPr lang="en-US" baseline="0" dirty="0"/>
              <a:t> </a:t>
            </a:r>
            <a:r>
              <a:rPr lang="en-US" dirty="0"/>
              <a:t>in the same school, you should only use your TE</a:t>
            </a:r>
            <a:r>
              <a:rPr lang="en-US" baseline="0" dirty="0"/>
              <a:t> or </a:t>
            </a:r>
            <a:r>
              <a:rPr lang="en-US" dirty="0"/>
              <a:t>TA account. You can enter scores as a Second Rater using your TE/TA account. </a:t>
            </a:r>
          </a:p>
          <a:p>
            <a:pPr marL="228596" indent="-228596">
              <a:buFont typeface="+mj-lt"/>
              <a:buAutoNum type="arabicPeriod"/>
              <a:defRPr/>
            </a:pPr>
            <a:endParaRPr lang="en-US" dirty="0"/>
          </a:p>
          <a:p>
            <a:pPr marL="171447" marR="0" indent="-17144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All</a:t>
            </a:r>
            <a:r>
              <a:rPr lang="en-US" baseline="0" dirty="0"/>
              <a:t> user accounts have been maintained from the Spring 2016 administration. All users received a request to update their passwords on September 2. Test coordinators are responsible for maintaining user accounts for district and school personnel. </a:t>
            </a:r>
          </a:p>
          <a:p>
            <a:pPr marL="171447" marR="0" indent="-17144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Users can only view student information and submit scores for students in their associated schools. Be sure your user account is associated with the school and district where your student(s) is pre-identified. </a:t>
            </a:r>
          </a:p>
          <a:p>
            <a:pPr marL="171447" indent="-171447">
              <a:buFont typeface="Arial" panose="020B0604020202020204" pitchFamily="34" charset="0"/>
              <a:buChar char="•"/>
              <a:defRPr/>
            </a:pPr>
            <a:r>
              <a:rPr lang="en-US" dirty="0"/>
              <a:t>Users can have different roles in different schools and districts. For example, a person can be a TE in School A and a SR in School B. </a:t>
            </a:r>
          </a:p>
          <a:p>
            <a:pPr lvl="1"/>
            <a:r>
              <a:rPr lang="en-US" sz="1200" b="0" u="sng" dirty="0"/>
              <a:t>The same email address should be used to add users to multiple schools or districts. </a:t>
            </a:r>
          </a:p>
          <a:p>
            <a:pPr lvl="1"/>
            <a:r>
              <a:rPr lang="en-US" sz="1200" b="0" u="sng" dirty="0"/>
              <a:t>Contact your TC to request an account in advance of the test window. </a:t>
            </a:r>
          </a:p>
          <a:p>
            <a:pPr marL="171447" indent="-171447">
              <a:buFont typeface="Arial" panose="020B0604020202020204" pitchFamily="34" charset="0"/>
              <a:buChar char="•"/>
              <a:defRPr/>
            </a:pPr>
            <a:r>
              <a:rPr lang="en-US" dirty="0"/>
              <a:t>NOTE: Personnel</a:t>
            </a:r>
            <a:r>
              <a:rPr lang="en-US" baseline="0" dirty="0"/>
              <a:t> administering assessments to students served outside the district should contact the DTC in advance of testing to request a TA account. </a:t>
            </a:r>
            <a:endParaRPr lang="en-US" dirty="0"/>
          </a:p>
          <a:p>
            <a:pPr>
              <a:defRPr/>
            </a:pPr>
            <a:endParaRPr lang="en-US" dirty="0"/>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68</a:t>
            </a:fld>
            <a:endParaRPr lang="en-US" dirty="0"/>
          </a:p>
        </p:txBody>
      </p:sp>
    </p:spTree>
    <p:extLst>
      <p:ext uri="{BB962C8B-B14F-4D97-AF65-F5344CB8AC3E}">
        <p14:creationId xmlns:p14="http://schemas.microsoft.com/office/powerpoint/2010/main" val="1482474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47" indent="-171447">
              <a:buFont typeface="Arial" panose="020B0604020202020204" pitchFamily="34" charset="0"/>
              <a:buChar char="•"/>
              <a:defRPr/>
            </a:pPr>
            <a:r>
              <a:rPr lang="en-US" baseline="0" dirty="0"/>
              <a:t>When a new user account is created, users will receive an activation email containing a temporary password. Users MUST log in using the temporary password and establish a new password within 30 days of receiving an email. If they fail to do so, they can request a new activation email on the login screen. </a:t>
            </a:r>
          </a:p>
          <a:p>
            <a:pPr marL="171447" indent="-171447">
              <a:buFont typeface="Arial" panose="020B0604020202020204" pitchFamily="34" charset="0"/>
              <a:buChar char="•"/>
              <a:defRPr/>
            </a:pPr>
            <a:endParaRPr lang="en-US" baseline="0" dirty="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solidFill>
                  <a:srgbClr val="C00000"/>
                </a:solidFill>
              </a:rPr>
              <a:t>Do not share your username or password with anyone!</a:t>
            </a:r>
          </a:p>
          <a:p>
            <a:pPr marL="171450" indent="-171450">
              <a:buFont typeface="Arial" panose="020B0604020202020204" pitchFamily="34" charset="0"/>
              <a:buChar char="•"/>
              <a:defRPr/>
            </a:pPr>
            <a:r>
              <a:rPr lang="en-US" baseline="0" dirty="0"/>
              <a:t>TIDE, the DEI, and the ORS all contain secure student and test information. It is very important that security is maintained. </a:t>
            </a:r>
          </a:p>
          <a:p>
            <a:pPr marL="171450" indent="-171450">
              <a:buFont typeface="Arial" panose="020B0604020202020204" pitchFamily="34" charset="0"/>
              <a:buChar char="•"/>
              <a:defRPr/>
            </a:pPr>
            <a:endParaRPr lang="en-US" baseline="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Additional information regarding user roles can be found on the Portal. </a:t>
            </a:r>
          </a:p>
          <a:p>
            <a:pPr>
              <a:defRPr/>
            </a:pPr>
            <a:endParaRPr lang="en-US" dirty="0"/>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69</a:t>
            </a:fld>
            <a:endParaRPr lang="en-US" dirty="0"/>
          </a:p>
        </p:txBody>
      </p:sp>
    </p:spTree>
    <p:extLst>
      <p:ext uri="{BB962C8B-B14F-4D97-AF65-F5344CB8AC3E}">
        <p14:creationId xmlns:p14="http://schemas.microsoft.com/office/powerpoint/2010/main" val="211164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Ohio has high standards for all students, and all students are entitled</a:t>
            </a:r>
            <a:r>
              <a:rPr lang="en-US" altLang="en-US" baseline="0" dirty="0">
                <a:latin typeface="Arial" pitchFamily="34" charset="0"/>
              </a:rPr>
              <a:t> to rich instructional programming</a:t>
            </a:r>
            <a:r>
              <a:rPr lang="en-US" altLang="en-US" dirty="0">
                <a:latin typeface="Arial" pitchFamily="34" charset="0"/>
              </a:rPr>
              <a:t>. This includes students who will take the AASCD.</a:t>
            </a:r>
          </a:p>
          <a:p>
            <a:endParaRPr lang="en-US" altLang="en-US"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a:t>The</a:t>
            </a:r>
            <a:r>
              <a:rPr lang="en-US" altLang="en-US" sz="1200" baseline="0" dirty="0"/>
              <a:t> d</a:t>
            </a:r>
            <a:r>
              <a:rPr lang="en-US" altLang="en-US" sz="1200" dirty="0"/>
              <a:t>ecision-making framework for participation is in the Directions for Administration Manual</a:t>
            </a:r>
            <a:r>
              <a:rPr lang="en-US" altLang="en-US" sz="1200" baseline="0" dirty="0"/>
              <a:t> (or DFAM)</a:t>
            </a:r>
            <a:r>
              <a:rPr lang="en-US" altLang="en-US" sz="1200" dirty="0"/>
              <a:t>,</a:t>
            </a:r>
            <a:r>
              <a:rPr lang="en-US" altLang="en-US" sz="1200" baseline="0" dirty="0"/>
              <a:t> the </a:t>
            </a:r>
            <a:r>
              <a:rPr lang="en-US" altLang="en-US" sz="1200" dirty="0"/>
              <a:t>Rules Book,</a:t>
            </a:r>
            <a:r>
              <a:rPr lang="en-US" altLang="en-US" sz="1200" baseline="0" dirty="0"/>
              <a:t> and on the Portal.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p>
          <a:p>
            <a:r>
              <a:rPr lang="en-US" altLang="en-US" dirty="0">
                <a:latin typeface="Arial" pitchFamily="34" charset="0"/>
              </a:rPr>
              <a:t>The AASCD is appropriate only for students with </a:t>
            </a:r>
            <a:r>
              <a:rPr lang="en-US" altLang="en-US" u="sng" dirty="0">
                <a:latin typeface="Arial" pitchFamily="34" charset="0"/>
              </a:rPr>
              <a:t>the most significant cognitive disabilities</a:t>
            </a:r>
            <a:r>
              <a:rPr lang="en-US" altLang="en-US" dirty="0">
                <a:latin typeface="Arial" pitchFamily="34" charset="0"/>
              </a:rPr>
              <a:t>.</a:t>
            </a:r>
          </a:p>
        </p:txBody>
      </p:sp>
    </p:spTree>
    <p:extLst>
      <p:ext uri="{BB962C8B-B14F-4D97-AF65-F5344CB8AC3E}">
        <p14:creationId xmlns:p14="http://schemas.microsoft.com/office/powerpoint/2010/main" val="19534402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Once you have completed the administration of the AASCD, you must then submit all students’ scores into the Data Entry Interface. </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70</a:t>
            </a:fld>
            <a:endParaRPr lang="en-US" dirty="0"/>
          </a:p>
        </p:txBody>
      </p:sp>
    </p:spTree>
    <p:extLst>
      <p:ext uri="{BB962C8B-B14F-4D97-AF65-F5344CB8AC3E}">
        <p14:creationId xmlns:p14="http://schemas.microsoft.com/office/powerpoint/2010/main" val="27962751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latin typeface="Arial" pitchFamily="34" charset="0"/>
              </a:rPr>
              <a:t>Note: The district or building test coordinator must create an account for the TE, TA,</a:t>
            </a:r>
            <a:r>
              <a:rPr lang="en-US" altLang="en-US" i="1" baseline="0" dirty="0">
                <a:latin typeface="Arial" pitchFamily="34" charset="0"/>
              </a:rPr>
              <a:t> or </a:t>
            </a:r>
            <a:r>
              <a:rPr lang="en-US" altLang="en-US" i="1" dirty="0">
                <a:latin typeface="Arial" pitchFamily="34" charset="0"/>
              </a:rPr>
              <a:t>SR in order for them to be able to access the DEI. This should be done in advance of the administration window. </a:t>
            </a:r>
          </a:p>
          <a:p>
            <a:endParaRPr lang="en-US" altLang="en-US" i="1" dirty="0">
              <a:latin typeface="Arial" pitchFamily="34" charset="0"/>
            </a:endParaRPr>
          </a:p>
          <a:p>
            <a:r>
              <a:rPr lang="en-US" altLang="en-US" i="0" dirty="0">
                <a:latin typeface="Arial" pitchFamily="34" charset="0"/>
              </a:rPr>
              <a:t>TEs,</a:t>
            </a:r>
            <a:r>
              <a:rPr lang="en-US" altLang="en-US" i="0" baseline="0" dirty="0">
                <a:latin typeface="Arial" pitchFamily="34" charset="0"/>
              </a:rPr>
              <a:t> </a:t>
            </a:r>
            <a:r>
              <a:rPr lang="en-US" altLang="en-US" i="0" dirty="0">
                <a:latin typeface="Arial" pitchFamily="34" charset="0"/>
              </a:rPr>
              <a:t>TAs,</a:t>
            </a:r>
            <a:r>
              <a:rPr lang="en-US" altLang="en-US" i="0" baseline="0" dirty="0">
                <a:latin typeface="Arial" pitchFamily="34" charset="0"/>
              </a:rPr>
              <a:t> and </a:t>
            </a:r>
            <a:r>
              <a:rPr lang="en-US" altLang="en-US" i="0" dirty="0">
                <a:latin typeface="Arial" pitchFamily="34" charset="0"/>
              </a:rPr>
              <a:t>SRs should not wait until the end of the test</a:t>
            </a:r>
            <a:r>
              <a:rPr lang="en-US" altLang="en-US" i="0" baseline="0" dirty="0">
                <a:latin typeface="Arial" pitchFamily="34" charset="0"/>
              </a:rPr>
              <a:t> window to submit student scores. </a:t>
            </a:r>
            <a:endParaRPr lang="en-US" altLang="en-US" i="0"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71</a:t>
            </a:fld>
            <a:endParaRPr lang="en-US" dirty="0"/>
          </a:p>
        </p:txBody>
      </p:sp>
    </p:spTree>
    <p:extLst>
      <p:ext uri="{BB962C8B-B14F-4D97-AF65-F5344CB8AC3E}">
        <p14:creationId xmlns:p14="http://schemas.microsoft.com/office/powerpoint/2010/main" val="33685947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Click the link on this slide to watch a video in your browser that will walk you through the steps for entering the scores into the Data Entry Interface.</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72</a:t>
            </a:fld>
            <a:endParaRPr lang="en-US" dirty="0"/>
          </a:p>
        </p:txBody>
      </p:sp>
    </p:spTree>
    <p:extLst>
      <p:ext uri="{BB962C8B-B14F-4D97-AF65-F5344CB8AC3E}">
        <p14:creationId xmlns:p14="http://schemas.microsoft.com/office/powerpoint/2010/main" val="10838606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The tasks available in TIDE’s </a:t>
            </a:r>
            <a:r>
              <a:rPr lang="en-US" sz="1200" b="1"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Monitoring Test Progress </a:t>
            </a:r>
            <a:r>
              <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task menu allow you to generate various reports that provide information about a test administration's progress. These reports were previously available in ORS.</a:t>
            </a:r>
          </a:p>
          <a:p>
            <a:endPar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endParaRPr>
          </a:p>
          <a:p>
            <a:r>
              <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Several types of participation reports are available:</a:t>
            </a:r>
          </a:p>
          <a:p>
            <a:endPar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171450" indent="-171450">
              <a:buFont typeface="Arial" panose="020B0604020202020204" pitchFamily="34" charset="0"/>
              <a:buChar char="•"/>
            </a:pPr>
            <a:r>
              <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The </a:t>
            </a:r>
            <a:r>
              <a:rPr lang="en-US" sz="1200" b="1"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Plan and Manage Testing Report</a:t>
            </a:r>
            <a:r>
              <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 details all of a student’s test opportunities and the status of those test opportunities.</a:t>
            </a:r>
          </a:p>
          <a:p>
            <a:pPr marL="171450" indent="-171450">
              <a:buFont typeface="Arial" panose="020B0604020202020204" pitchFamily="34" charset="0"/>
              <a:buChar char="•"/>
            </a:pPr>
            <a:r>
              <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The </a:t>
            </a:r>
            <a:r>
              <a:rPr lang="en-US" sz="1200" b="1"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Test Completion Rates Report </a:t>
            </a:r>
            <a:r>
              <a:rPr lang="en-US" sz="1200" b="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s</a:t>
            </a:r>
            <a:r>
              <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ummarizes the number and percentage of students who have started or completed a test.</a:t>
            </a:r>
          </a:p>
          <a:p>
            <a:pPr marL="171450" indent="-171450">
              <a:buFont typeface="Arial" panose="020B0604020202020204" pitchFamily="34" charset="0"/>
              <a:buChar char="•"/>
            </a:pPr>
            <a:r>
              <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And the </a:t>
            </a:r>
            <a:r>
              <a:rPr lang="en-US" sz="1200" b="1"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Test Status Code Report</a:t>
            </a:r>
            <a:r>
              <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 displays all the non-participation codes for a test administration.</a:t>
            </a:r>
          </a:p>
          <a:p>
            <a:endParaRPr lang="en-US" sz="1200" strike="noStrike" kern="1200" baseline="0" dirty="0">
              <a:solidFill>
                <a:schemeClr val="tx1"/>
              </a:solidFill>
              <a:effectLst/>
              <a:latin typeface="Arial" panose="020B0604020202020204" pitchFamily="34" charset="0"/>
              <a:ea typeface="ＭＳ Ｐゴシック" pitchFamily="-48" charset="-128"/>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73</a:t>
            </a:fld>
            <a:endParaRPr lang="en-US" dirty="0"/>
          </a:p>
        </p:txBody>
      </p:sp>
    </p:spTree>
    <p:extLst>
      <p:ext uri="{BB962C8B-B14F-4D97-AF65-F5344CB8AC3E}">
        <p14:creationId xmlns:p14="http://schemas.microsoft.com/office/powerpoint/2010/main" val="26777442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Plan and Manage Testing reports detail all of a student’s test opportunities and the status of each test opportunity. Because the report lists testing opportunities, a student can appear more than once on the report.</a:t>
            </a:r>
          </a:p>
          <a:p>
            <a:pPr marL="0" indent="0">
              <a:buFont typeface="Arial" panose="020B0604020202020204" pitchFamily="34" charset="0"/>
              <a:buNone/>
            </a:pPr>
            <a:endParaRPr lang="en-US" baseline="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To generate a report from the </a:t>
            </a:r>
            <a:r>
              <a:rPr lang="en-US" b="1" baseline="0" dirty="0">
                <a:solidFill>
                  <a:schemeClr val="tx1"/>
                </a:solidFill>
                <a:latin typeface="Arial" panose="020B0604020202020204" pitchFamily="34" charset="0"/>
                <a:cs typeface="Arial" panose="020B0604020202020204" pitchFamily="34" charset="0"/>
              </a:rPr>
              <a:t>Plan and Manage Testing </a:t>
            </a:r>
            <a:r>
              <a:rPr lang="en-US" baseline="0" dirty="0">
                <a:solidFill>
                  <a:schemeClr val="tx1"/>
                </a:solidFill>
                <a:latin typeface="Arial" panose="020B0604020202020204" pitchFamily="34" charset="0"/>
                <a:cs typeface="Arial" panose="020B0604020202020204" pitchFamily="34" charset="0"/>
              </a:rPr>
              <a:t>page, first go to the </a:t>
            </a:r>
            <a:r>
              <a:rPr lang="en-US" b="1" baseline="0" dirty="0">
                <a:solidFill>
                  <a:schemeClr val="tx1"/>
                </a:solidFill>
                <a:latin typeface="Arial" panose="020B0604020202020204" pitchFamily="34" charset="0"/>
                <a:cs typeface="Arial" panose="020B0604020202020204" pitchFamily="34" charset="0"/>
              </a:rPr>
              <a:t>Step 1: Choose What </a:t>
            </a:r>
            <a:r>
              <a:rPr lang="en-US" baseline="0" dirty="0">
                <a:solidFill>
                  <a:schemeClr val="tx1"/>
                </a:solidFill>
                <a:latin typeface="Arial" panose="020B0604020202020204" pitchFamily="34" charset="0"/>
                <a:cs typeface="Arial" panose="020B0604020202020204" pitchFamily="34" charset="0"/>
              </a:rPr>
              <a:t>panel and select a test and administration. Optionally, you may also choose a test name, enrolled grade, or test settings.</a:t>
            </a:r>
          </a:p>
          <a:p>
            <a:pPr marL="0" indent="0">
              <a:buFont typeface="Arial" panose="020B0604020202020204" pitchFamily="34" charset="0"/>
              <a:buNone/>
            </a:pPr>
            <a:endParaRPr lang="en-US" baseline="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Next, in the </a:t>
            </a:r>
            <a:r>
              <a:rPr lang="en-US" b="1" baseline="0" dirty="0">
                <a:solidFill>
                  <a:schemeClr val="tx1"/>
                </a:solidFill>
                <a:latin typeface="Arial" panose="020B0604020202020204" pitchFamily="34" charset="0"/>
                <a:cs typeface="Arial" panose="020B0604020202020204" pitchFamily="34" charset="0"/>
              </a:rPr>
              <a:t>Step 2: Choose Who </a:t>
            </a:r>
            <a:r>
              <a:rPr lang="en-US" baseline="0" dirty="0">
                <a:solidFill>
                  <a:schemeClr val="tx1"/>
                </a:solidFill>
                <a:latin typeface="Arial" panose="020B0604020202020204" pitchFamily="34" charset="0"/>
                <a:cs typeface="Arial" panose="020B0604020202020204" pitchFamily="34" charset="0"/>
              </a:rPr>
              <a:t>panel, select a district and school, if applicable. Optionally, you may also choose a teacher from the </a:t>
            </a:r>
            <a:r>
              <a:rPr lang="en-US" b="1" baseline="0" dirty="0">
                <a:solidFill>
                  <a:schemeClr val="tx1"/>
                </a:solidFill>
                <a:latin typeface="Arial" panose="020B0604020202020204" pitchFamily="34" charset="0"/>
                <a:cs typeface="Arial" panose="020B0604020202020204" pitchFamily="34" charset="0"/>
              </a:rPr>
              <a:t>Teacher </a:t>
            </a:r>
            <a:r>
              <a:rPr lang="en-US" baseline="0" dirty="0">
                <a:solidFill>
                  <a:schemeClr val="tx1"/>
                </a:solidFill>
                <a:latin typeface="Arial" panose="020B0604020202020204" pitchFamily="34" charset="0"/>
                <a:cs typeface="Arial" panose="020B0604020202020204" pitchFamily="34" charset="0"/>
              </a:rPr>
              <a:t>drop-down list.</a:t>
            </a:r>
          </a:p>
          <a:p>
            <a:pPr marL="0" indent="0">
              <a:buFont typeface="Arial" panose="020B0604020202020204" pitchFamily="34" charset="0"/>
              <a:buNone/>
            </a:pPr>
            <a:endParaRPr lang="en-US" baseline="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Finally, in the </a:t>
            </a:r>
            <a:r>
              <a:rPr lang="en-US" b="1" baseline="0" dirty="0">
                <a:solidFill>
                  <a:schemeClr val="tx1"/>
                </a:solidFill>
                <a:latin typeface="Arial" panose="020B0604020202020204" pitchFamily="34" charset="0"/>
                <a:cs typeface="Arial" panose="020B0604020202020204" pitchFamily="34" charset="0"/>
              </a:rPr>
              <a:t>Step 3: Get Specific </a:t>
            </a:r>
            <a:r>
              <a:rPr lang="en-US" baseline="0" dirty="0">
                <a:solidFill>
                  <a:schemeClr val="tx1"/>
                </a:solidFill>
                <a:latin typeface="Arial" panose="020B0604020202020204" pitchFamily="34" charset="0"/>
                <a:cs typeface="Arial" panose="020B0604020202020204" pitchFamily="34" charset="0"/>
              </a:rPr>
              <a:t>panel, choose one of the three available options as desired and select parameters for that option.</a:t>
            </a:r>
          </a:p>
          <a:p>
            <a:pPr marL="0" indent="0">
              <a:buFont typeface="Arial" panose="020B0604020202020204" pitchFamily="34" charset="0"/>
              <a:buNone/>
            </a:pPr>
            <a:endParaRPr lang="en-US" baseline="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Click </a:t>
            </a:r>
            <a:r>
              <a:rPr lang="en-US" b="1" baseline="0" dirty="0">
                <a:solidFill>
                  <a:schemeClr val="tx1"/>
                </a:solidFill>
                <a:latin typeface="Arial" panose="020B0604020202020204" pitchFamily="34" charset="0"/>
                <a:cs typeface="Arial" panose="020B0604020202020204" pitchFamily="34" charset="0"/>
              </a:rPr>
              <a:t>Generate Report </a:t>
            </a:r>
            <a:r>
              <a:rPr lang="en-US" baseline="0" dirty="0">
                <a:solidFill>
                  <a:schemeClr val="tx1"/>
                </a:solidFill>
                <a:latin typeface="Arial" panose="020B0604020202020204" pitchFamily="34" charset="0"/>
                <a:cs typeface="Arial" panose="020B0604020202020204" pitchFamily="34" charset="0"/>
              </a:rPr>
              <a:t>to view your Plan and Manage Testing report, or click </a:t>
            </a:r>
            <a:r>
              <a:rPr lang="en-US" b="1" baseline="0" dirty="0">
                <a:solidFill>
                  <a:schemeClr val="tx1"/>
                </a:solidFill>
                <a:latin typeface="Arial" panose="020B0604020202020204" pitchFamily="34" charset="0"/>
                <a:cs typeface="Arial" panose="020B0604020202020204" pitchFamily="34" charset="0"/>
              </a:rPr>
              <a:t>Export Report </a:t>
            </a:r>
            <a:r>
              <a:rPr lang="en-US" baseline="0" dirty="0">
                <a:solidFill>
                  <a:schemeClr val="tx1"/>
                </a:solidFill>
                <a:latin typeface="Arial" panose="020B0604020202020204" pitchFamily="34" charset="0"/>
                <a:cs typeface="Arial" panose="020B0604020202020204" pitchFamily="34" charset="0"/>
              </a:rPr>
              <a:t>to open the report in Excel.</a:t>
            </a:r>
          </a:p>
          <a:p>
            <a:pPr marL="0" indent="0">
              <a:buFont typeface="Arial" panose="020B0604020202020204" pitchFamily="34" charset="0"/>
              <a:buNone/>
            </a:pPr>
            <a:endParaRPr lang="en-US" baseline="0" dirty="0">
              <a:solidFill>
                <a:schemeClr val="tx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74</a:t>
            </a:fld>
            <a:endParaRPr lang="en-US" dirty="0"/>
          </a:p>
        </p:txBody>
      </p:sp>
    </p:spTree>
    <p:extLst>
      <p:ext uri="{BB962C8B-B14F-4D97-AF65-F5344CB8AC3E}">
        <p14:creationId xmlns:p14="http://schemas.microsoft.com/office/powerpoint/2010/main" val="2712997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Clicking </a:t>
            </a:r>
            <a:r>
              <a:rPr lang="en-US" b="1" baseline="0" dirty="0">
                <a:solidFill>
                  <a:schemeClr val="tx1"/>
                </a:solidFill>
                <a:latin typeface="Arial" panose="020B0604020202020204" pitchFamily="34" charset="0"/>
                <a:cs typeface="Arial" panose="020B0604020202020204" pitchFamily="34" charset="0"/>
              </a:rPr>
              <a:t>Generate Report</a:t>
            </a:r>
            <a:r>
              <a:rPr lang="en-US" baseline="0" dirty="0">
                <a:solidFill>
                  <a:schemeClr val="tx1"/>
                </a:solidFill>
                <a:latin typeface="Arial" panose="020B0604020202020204" pitchFamily="34" charset="0"/>
                <a:cs typeface="Arial" panose="020B0604020202020204" pitchFamily="34" charset="0"/>
              </a:rPr>
              <a:t> will display the report and collapse the </a:t>
            </a:r>
            <a:r>
              <a:rPr lang="en-US" b="1" baseline="0" dirty="0">
                <a:solidFill>
                  <a:schemeClr val="tx1"/>
                </a:solidFill>
                <a:latin typeface="Arial" panose="020B0604020202020204" pitchFamily="34" charset="0"/>
                <a:cs typeface="Arial" panose="020B0604020202020204" pitchFamily="34" charset="0"/>
              </a:rPr>
              <a:t>Report Criteria </a:t>
            </a:r>
            <a:r>
              <a:rPr lang="en-US" baseline="0" dirty="0">
                <a:solidFill>
                  <a:schemeClr val="tx1"/>
                </a:solidFill>
                <a:latin typeface="Arial" panose="020B0604020202020204" pitchFamily="34" charset="0"/>
                <a:cs typeface="Arial" panose="020B0604020202020204" pitchFamily="34" charset="0"/>
              </a:rPr>
              <a:t>panel. </a:t>
            </a:r>
            <a:r>
              <a:rPr lang="en-US" sz="1200" b="0" i="0" u="none" strike="noStrike" kern="1200" baseline="0" dirty="0">
                <a:solidFill>
                  <a:schemeClr val="tx1"/>
                </a:solidFill>
                <a:latin typeface="Arial" panose="020B0604020202020204" pitchFamily="34" charset="0"/>
                <a:ea typeface="ＭＳ Ｐゴシック" pitchFamily="-48" charset="-128"/>
                <a:cs typeface="Arial" panose="020B0604020202020204" pitchFamily="34" charset="0"/>
              </a:rPr>
              <a:t>Because not all columns can fit on the screen at once, you may need to click the blue arrow on the right side of the screen to scroll right and display more information. </a:t>
            </a:r>
            <a:endParaRPr lang="en-US" baseline="0" dirty="0">
              <a:solidFill>
                <a:schemeClr val="tx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75</a:t>
            </a:fld>
            <a:endParaRPr lang="en-US" dirty="0"/>
          </a:p>
        </p:txBody>
      </p:sp>
    </p:spTree>
    <p:extLst>
      <p:ext uri="{BB962C8B-B14F-4D97-AF65-F5344CB8AC3E}">
        <p14:creationId xmlns:p14="http://schemas.microsoft.com/office/powerpoint/2010/main" val="15120138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latin typeface="Arial" panose="020B0604020202020204" pitchFamily="34" charset="0"/>
                <a:cs typeface="Arial" panose="020B0604020202020204" pitchFamily="34" charset="0"/>
              </a:rPr>
              <a:t>This slide illustrates some common questions that can be answered using the options available in the </a:t>
            </a:r>
            <a:r>
              <a:rPr lang="en-US" sz="1200" b="1" baseline="0" dirty="0">
                <a:solidFill>
                  <a:schemeClr val="tx1"/>
                </a:solidFill>
                <a:latin typeface="Arial" panose="020B0604020202020204" pitchFamily="34" charset="0"/>
                <a:cs typeface="Arial" panose="020B0604020202020204" pitchFamily="34" charset="0"/>
              </a:rPr>
              <a:t>Step 3: Get Specific </a:t>
            </a:r>
            <a:r>
              <a:rPr lang="en-US" sz="1200" b="0" baseline="0" dirty="0">
                <a:solidFill>
                  <a:schemeClr val="tx1"/>
                </a:solidFill>
                <a:latin typeface="Arial" panose="020B0604020202020204" pitchFamily="34" charset="0"/>
                <a:cs typeface="Arial" panose="020B0604020202020204" pitchFamily="34" charset="0"/>
              </a:rPr>
              <a:t>panel.</a:t>
            </a:r>
          </a:p>
          <a:p>
            <a:endParaRPr lang="en-US" sz="1200" b="0" baseline="0" dirty="0">
              <a:solidFill>
                <a:schemeClr val="tx1"/>
              </a:solidFill>
              <a:latin typeface="Arial" panose="020B0604020202020204" pitchFamily="34" charset="0"/>
              <a:cs typeface="Arial" panose="020B0604020202020204" pitchFamily="34" charset="0"/>
            </a:endParaRPr>
          </a:p>
          <a:p>
            <a:r>
              <a:rPr lang="en-US" sz="1200" b="0" baseline="0" dirty="0">
                <a:solidFill>
                  <a:schemeClr val="tx1"/>
                </a:solidFill>
                <a:latin typeface="Arial" panose="020B0604020202020204" pitchFamily="34" charset="0"/>
                <a:cs typeface="Arial" panose="020B0604020202020204" pitchFamily="34" charset="0"/>
              </a:rPr>
              <a:t>To find students </a:t>
            </a:r>
            <a:r>
              <a:rPr lang="en-US" sz="1200" b="0" baseline="0" dirty="0" smtClean="0">
                <a:solidFill>
                  <a:schemeClr val="tx1"/>
                </a:solidFill>
                <a:latin typeface="Arial" panose="020B0604020202020204" pitchFamily="34" charset="0"/>
                <a:cs typeface="Arial" panose="020B0604020202020204" pitchFamily="34" charset="0"/>
              </a:rPr>
              <a:t>for whom the TA/TE have submitted tests, </a:t>
            </a:r>
            <a:r>
              <a:rPr lang="en-US" sz="1200" b="0" baseline="0" dirty="0">
                <a:solidFill>
                  <a:schemeClr val="tx1"/>
                </a:solidFill>
                <a:latin typeface="Arial" panose="020B0604020202020204" pitchFamily="34" charset="0"/>
                <a:cs typeface="Arial" panose="020B0604020202020204" pitchFamily="34" charset="0"/>
              </a:rPr>
              <a:t>select the first radio button and search for students who have completed their first opportunity in the selected administration.</a:t>
            </a:r>
          </a:p>
          <a:p>
            <a:endParaRPr lang="en-US" sz="1200" b="0" baseline="0" dirty="0">
              <a:solidFill>
                <a:schemeClr val="tx1"/>
              </a:solidFill>
              <a:latin typeface="Arial" panose="020B0604020202020204" pitchFamily="34" charset="0"/>
              <a:cs typeface="Arial" panose="020B0604020202020204" pitchFamily="34" charset="0"/>
            </a:endParaRPr>
          </a:p>
          <a:p>
            <a:r>
              <a:rPr lang="en-US" sz="1200" b="0" baseline="0" dirty="0">
                <a:solidFill>
                  <a:schemeClr val="tx1"/>
                </a:solidFill>
                <a:latin typeface="Arial" panose="020B0604020202020204" pitchFamily="34" charset="0"/>
                <a:cs typeface="Arial" panose="020B0604020202020204" pitchFamily="34" charset="0"/>
              </a:rPr>
              <a:t>To find students </a:t>
            </a:r>
            <a:r>
              <a:rPr lang="en-US" sz="1200" b="0" baseline="0" dirty="0" smtClean="0">
                <a:solidFill>
                  <a:schemeClr val="tx1"/>
                </a:solidFill>
                <a:latin typeface="Arial" panose="020B0604020202020204" pitchFamily="34" charset="0"/>
                <a:cs typeface="Arial" panose="020B0604020202020204" pitchFamily="34" charset="0"/>
              </a:rPr>
              <a:t>for whom the TA/TE has paused </a:t>
            </a:r>
            <a:r>
              <a:rPr lang="en-US" sz="1200" b="0" baseline="0" dirty="0">
                <a:solidFill>
                  <a:schemeClr val="tx1"/>
                </a:solidFill>
                <a:latin typeface="Arial" panose="020B0604020202020204" pitchFamily="34" charset="0"/>
                <a:cs typeface="Arial" panose="020B0604020202020204" pitchFamily="34" charset="0"/>
              </a:rPr>
              <a:t>tests, select the second radio button and search for students on their first opportunity in the selected administration with a status of paused.</a:t>
            </a:r>
          </a:p>
          <a:p>
            <a:endParaRPr lang="en-US" sz="1200" b="0" baseline="0" dirty="0">
              <a:solidFill>
                <a:schemeClr val="tx1"/>
              </a:solidFill>
              <a:latin typeface="Arial" panose="020B0604020202020204" pitchFamily="34" charset="0"/>
              <a:cs typeface="Arial" panose="020B0604020202020204" pitchFamily="34" charset="0"/>
            </a:endParaRPr>
          </a:p>
          <a:p>
            <a:r>
              <a:rPr lang="en-US" sz="1200" b="0" baseline="0" dirty="0">
                <a:solidFill>
                  <a:schemeClr val="tx1"/>
                </a:solidFill>
                <a:latin typeface="Arial" panose="020B0604020202020204" pitchFamily="34" charset="0"/>
                <a:cs typeface="Arial" panose="020B0604020202020204" pitchFamily="34" charset="0"/>
              </a:rPr>
              <a:t>To find out if </a:t>
            </a:r>
            <a:r>
              <a:rPr lang="en-US" sz="1200" b="0" baseline="0" dirty="0" smtClean="0">
                <a:solidFill>
                  <a:schemeClr val="tx1"/>
                </a:solidFill>
                <a:latin typeface="Arial" panose="020B0604020202020204" pitchFamily="34" charset="0"/>
                <a:cs typeface="Arial" panose="020B0604020202020204" pitchFamily="34" charset="0"/>
              </a:rPr>
              <a:t>the TA/TE submitted tests for all </a:t>
            </a:r>
            <a:r>
              <a:rPr lang="en-US" sz="1200" b="0" baseline="0" dirty="0">
                <a:solidFill>
                  <a:schemeClr val="tx1"/>
                </a:solidFill>
                <a:latin typeface="Arial" panose="020B0604020202020204" pitchFamily="34" charset="0"/>
                <a:cs typeface="Arial" panose="020B0604020202020204" pitchFamily="34" charset="0"/>
              </a:rPr>
              <a:t>students in a test </a:t>
            </a:r>
            <a:r>
              <a:rPr lang="en-US" sz="1200" b="0" baseline="0" dirty="0" smtClean="0">
                <a:solidFill>
                  <a:schemeClr val="tx1"/>
                </a:solidFill>
                <a:latin typeface="Arial" panose="020B0604020202020204" pitchFamily="34" charset="0"/>
                <a:cs typeface="Arial" panose="020B0604020202020204" pitchFamily="34" charset="0"/>
              </a:rPr>
              <a:t>session, </a:t>
            </a:r>
            <a:r>
              <a:rPr lang="en-US" sz="1200" b="0" baseline="0" dirty="0">
                <a:solidFill>
                  <a:schemeClr val="tx1"/>
                </a:solidFill>
                <a:latin typeface="Arial" panose="020B0604020202020204" pitchFamily="34" charset="0"/>
                <a:cs typeface="Arial" panose="020B0604020202020204" pitchFamily="34" charset="0"/>
              </a:rPr>
              <a:t>select the third radio button and search for students by test session ID between the dates when the test session took place.</a:t>
            </a:r>
            <a:endParaRPr lang="en-US" sz="1200" b="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76</a:t>
            </a:fld>
            <a:endParaRPr lang="en-US" dirty="0"/>
          </a:p>
        </p:txBody>
      </p:sp>
    </p:spTree>
    <p:extLst>
      <p:ext uri="{BB962C8B-B14F-4D97-AF65-F5344CB8AC3E}">
        <p14:creationId xmlns:p14="http://schemas.microsoft.com/office/powerpoint/2010/main" val="33643609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The Test Completion Rates report summarizes the number and percentage of students who have started or completed a test.</a:t>
            </a:r>
          </a:p>
          <a:p>
            <a:pPr marL="0" indent="0">
              <a:buFont typeface="Arial" panose="020B0604020202020204" pitchFamily="34" charset="0"/>
              <a:buNone/>
            </a:pPr>
            <a:endParaRPr lang="en-US" baseline="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To generate a report from the </a:t>
            </a:r>
            <a:r>
              <a:rPr lang="en-US" b="1" baseline="0" dirty="0">
                <a:solidFill>
                  <a:schemeClr val="tx1"/>
                </a:solidFill>
                <a:latin typeface="Arial" panose="020B0604020202020204" pitchFamily="34" charset="0"/>
                <a:cs typeface="Arial" panose="020B0604020202020204" pitchFamily="34" charset="0"/>
              </a:rPr>
              <a:t>Test Completion Rates </a:t>
            </a:r>
            <a:r>
              <a:rPr lang="en-US" baseline="0" dirty="0">
                <a:solidFill>
                  <a:schemeClr val="tx1"/>
                </a:solidFill>
                <a:latin typeface="Arial" panose="020B0604020202020204" pitchFamily="34" charset="0"/>
                <a:cs typeface="Arial" panose="020B0604020202020204" pitchFamily="34" charset="0"/>
              </a:rPr>
              <a:t>page, choose whether to generate </a:t>
            </a:r>
            <a:r>
              <a:rPr lang="en-US" baseline="0" dirty="0" smtClean="0">
                <a:solidFill>
                  <a:schemeClr val="tx1"/>
                </a:solidFill>
                <a:latin typeface="Arial" panose="020B0604020202020204" pitchFamily="34" charset="0"/>
                <a:cs typeface="Arial" panose="020B0604020202020204" pitchFamily="34" charset="0"/>
              </a:rPr>
              <a:t>a District </a:t>
            </a:r>
            <a:r>
              <a:rPr lang="en-US" baseline="0" dirty="0">
                <a:solidFill>
                  <a:schemeClr val="tx1"/>
                </a:solidFill>
                <a:latin typeface="Arial" panose="020B0604020202020204" pitchFamily="34" charset="0"/>
                <a:cs typeface="Arial" panose="020B0604020202020204" pitchFamily="34" charset="0"/>
              </a:rPr>
              <a:t>or </a:t>
            </a:r>
            <a:r>
              <a:rPr lang="en-US" baseline="0" dirty="0" smtClean="0">
                <a:solidFill>
                  <a:schemeClr val="tx1"/>
                </a:solidFill>
                <a:latin typeface="Arial" panose="020B0604020202020204" pitchFamily="34" charset="0"/>
                <a:cs typeface="Arial" panose="020B0604020202020204" pitchFamily="34" charset="0"/>
              </a:rPr>
              <a:t>School </a:t>
            </a:r>
            <a:r>
              <a:rPr lang="en-US" baseline="0" dirty="0">
                <a:solidFill>
                  <a:schemeClr val="tx1"/>
                </a:solidFill>
                <a:latin typeface="Arial" panose="020B0604020202020204" pitchFamily="34" charset="0"/>
                <a:cs typeface="Arial" panose="020B0604020202020204" pitchFamily="34" charset="0"/>
              </a:rPr>
              <a:t>report from the </a:t>
            </a:r>
            <a:r>
              <a:rPr lang="en-US" b="1" baseline="0" dirty="0">
                <a:solidFill>
                  <a:schemeClr val="tx1"/>
                </a:solidFill>
                <a:latin typeface="Arial" panose="020B0604020202020204" pitchFamily="34" charset="0"/>
                <a:cs typeface="Arial" panose="020B0604020202020204" pitchFamily="34" charset="0"/>
              </a:rPr>
              <a:t>Report</a:t>
            </a:r>
            <a:r>
              <a:rPr lang="en-US" baseline="0" dirty="0">
                <a:solidFill>
                  <a:schemeClr val="tx1"/>
                </a:solidFill>
                <a:latin typeface="Arial" panose="020B0604020202020204" pitchFamily="34" charset="0"/>
                <a:cs typeface="Arial" panose="020B0604020202020204" pitchFamily="34" charset="0"/>
              </a:rPr>
              <a:t> drop-down list. Select a district and school from the corresponding drop-down lists, if available. If desired, select a test name.</a:t>
            </a:r>
          </a:p>
          <a:p>
            <a:pPr marL="0" indent="0">
              <a:buFont typeface="Arial" panose="020B0604020202020204" pitchFamily="34" charset="0"/>
              <a:buNone/>
            </a:pPr>
            <a:endParaRPr lang="en-US" baseline="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To view the report on the page, click </a:t>
            </a:r>
            <a:r>
              <a:rPr lang="en-US" b="1" baseline="0" dirty="0">
                <a:solidFill>
                  <a:schemeClr val="tx1"/>
                </a:solidFill>
                <a:latin typeface="Arial" panose="020B0604020202020204" pitchFamily="34" charset="0"/>
                <a:cs typeface="Arial" panose="020B0604020202020204" pitchFamily="34" charset="0"/>
              </a:rPr>
              <a:t>Generate Report</a:t>
            </a:r>
            <a:r>
              <a:rPr lang="en-US" baseline="0" dirty="0">
                <a:solidFill>
                  <a:schemeClr val="tx1"/>
                </a:solidFill>
                <a:latin typeface="Arial" panose="020B0604020202020204" pitchFamily="34" charset="0"/>
                <a:cs typeface="Arial" panose="020B0604020202020204" pitchFamily="34" charset="0"/>
              </a:rPr>
              <a:t>. The report will appear below the </a:t>
            </a:r>
            <a:r>
              <a:rPr lang="en-US" b="1" baseline="0" dirty="0">
                <a:solidFill>
                  <a:schemeClr val="tx1"/>
                </a:solidFill>
                <a:latin typeface="Arial" panose="020B0604020202020204" pitchFamily="34" charset="0"/>
                <a:cs typeface="Arial" panose="020B0604020202020204" pitchFamily="34" charset="0"/>
              </a:rPr>
              <a:t>Report Criteria </a:t>
            </a:r>
            <a:r>
              <a:rPr lang="en-US" baseline="0" dirty="0">
                <a:solidFill>
                  <a:schemeClr val="tx1"/>
                </a:solidFill>
                <a:latin typeface="Arial" panose="020B0604020202020204" pitchFamily="34" charset="0"/>
                <a:cs typeface="Arial" panose="020B0604020202020204" pitchFamily="34" charset="0"/>
              </a:rPr>
              <a:t>panel. To open the report in Excel, click </a:t>
            </a:r>
            <a:r>
              <a:rPr lang="en-US" b="1" baseline="0" dirty="0">
                <a:solidFill>
                  <a:schemeClr val="tx1"/>
                </a:solidFill>
                <a:latin typeface="Arial" panose="020B0604020202020204" pitchFamily="34" charset="0"/>
                <a:cs typeface="Arial" panose="020B0604020202020204" pitchFamily="34" charset="0"/>
              </a:rPr>
              <a:t>Export Report</a:t>
            </a:r>
            <a:r>
              <a:rPr lang="en-US" baseline="0" dirty="0">
                <a:solidFill>
                  <a:schemeClr val="tx1"/>
                </a:solidFill>
                <a:latin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77</a:t>
            </a:fld>
            <a:endParaRPr lang="en-US" dirty="0"/>
          </a:p>
        </p:txBody>
      </p:sp>
    </p:spTree>
    <p:extLst>
      <p:ext uri="{BB962C8B-B14F-4D97-AF65-F5344CB8AC3E}">
        <p14:creationId xmlns:p14="http://schemas.microsoft.com/office/powerpoint/2010/main" val="1628496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a:solidFill>
                  <a:schemeClr val="tx1"/>
                </a:solidFill>
                <a:latin typeface="Arial" panose="020B0604020202020204" pitchFamily="34" charset="0"/>
                <a:cs typeface="Arial" panose="020B0604020202020204" pitchFamily="34" charset="0"/>
              </a:rPr>
              <a:t>If </a:t>
            </a:r>
            <a:r>
              <a:rPr lang="en-US" baseline="0" dirty="0" smtClean="0">
                <a:solidFill>
                  <a:schemeClr val="tx1"/>
                </a:solidFill>
                <a:latin typeface="Arial" panose="020B0604020202020204" pitchFamily="34" charset="0"/>
                <a:cs typeface="Arial" panose="020B0604020202020204" pitchFamily="34" charset="0"/>
              </a:rPr>
              <a:t>a TA/TE does not start </a:t>
            </a:r>
            <a:r>
              <a:rPr lang="en-US" baseline="0" dirty="0">
                <a:solidFill>
                  <a:schemeClr val="tx1"/>
                </a:solidFill>
                <a:latin typeface="Arial" panose="020B0604020202020204" pitchFamily="34" charset="0"/>
                <a:cs typeface="Arial" panose="020B0604020202020204" pitchFamily="34" charset="0"/>
              </a:rPr>
              <a:t>or </a:t>
            </a:r>
            <a:r>
              <a:rPr lang="en-US" baseline="0" dirty="0" smtClean="0">
                <a:solidFill>
                  <a:schemeClr val="tx1"/>
                </a:solidFill>
                <a:latin typeface="Arial" panose="020B0604020202020204" pitchFamily="34" charset="0"/>
                <a:cs typeface="Arial" panose="020B0604020202020204" pitchFamily="34" charset="0"/>
              </a:rPr>
              <a:t>submit </a:t>
            </a:r>
            <a:r>
              <a:rPr lang="en-US" baseline="0" dirty="0">
                <a:solidFill>
                  <a:schemeClr val="tx1"/>
                </a:solidFill>
                <a:latin typeface="Arial" panose="020B0604020202020204" pitchFamily="34" charset="0"/>
                <a:cs typeface="Arial" panose="020B0604020202020204" pitchFamily="34" charset="0"/>
              </a:rPr>
              <a:t>tests </a:t>
            </a:r>
            <a:r>
              <a:rPr lang="en-US" baseline="0" dirty="0" smtClean="0">
                <a:solidFill>
                  <a:schemeClr val="tx1"/>
                </a:solidFill>
                <a:latin typeface="Arial" panose="020B0604020202020204" pitchFamily="34" charset="0"/>
                <a:cs typeface="Arial" panose="020B0604020202020204" pitchFamily="34" charset="0"/>
              </a:rPr>
              <a:t>for </a:t>
            </a:r>
            <a:r>
              <a:rPr lang="en-US" baseline="0" dirty="0">
                <a:solidFill>
                  <a:schemeClr val="tx1"/>
                </a:solidFill>
                <a:latin typeface="Arial" panose="020B0604020202020204" pitchFamily="34" charset="0"/>
                <a:cs typeface="Arial" panose="020B0604020202020204" pitchFamily="34" charset="0"/>
              </a:rPr>
              <a:t>which </a:t>
            </a:r>
            <a:r>
              <a:rPr lang="en-US" baseline="0" dirty="0" smtClean="0">
                <a:solidFill>
                  <a:schemeClr val="tx1"/>
                </a:solidFill>
                <a:latin typeface="Arial" panose="020B0604020202020204" pitchFamily="34" charset="0"/>
                <a:cs typeface="Arial" panose="020B0604020202020204" pitchFamily="34" charset="0"/>
              </a:rPr>
              <a:t>a student is assigned</a:t>
            </a:r>
            <a:r>
              <a:rPr lang="en-US" baseline="0" dirty="0">
                <a:solidFill>
                  <a:schemeClr val="tx1"/>
                </a:solidFill>
                <a:latin typeface="Arial" panose="020B0604020202020204" pitchFamily="34" charset="0"/>
                <a:cs typeface="Arial" panose="020B0604020202020204" pitchFamily="34" charset="0"/>
              </a:rPr>
              <a:t>, school officials assign non-participation codes to those tests indicating </a:t>
            </a:r>
            <a:r>
              <a:rPr lang="en-US" sz="1200" kern="1200" dirty="0">
                <a:solidFill>
                  <a:schemeClr val="tx1"/>
                </a:solidFill>
                <a:effectLst/>
                <a:latin typeface="ITC Franklin Gothic Std Bk Cd"/>
                <a:ea typeface="ＭＳ Ｐゴシック" pitchFamily="-48" charset="-128"/>
                <a:cs typeface="ＭＳ Ｐゴシック"/>
              </a:rPr>
              <a:t>why </a:t>
            </a:r>
            <a:r>
              <a:rPr lang="en-US" sz="1200" kern="1200" dirty="0" smtClean="0">
                <a:solidFill>
                  <a:schemeClr val="tx1"/>
                </a:solidFill>
                <a:effectLst/>
                <a:latin typeface="ITC Franklin Gothic Std Bk Cd"/>
                <a:ea typeface="ＭＳ Ｐゴシック" pitchFamily="-48" charset="-128"/>
                <a:cs typeface="ＭＳ Ｐゴシック"/>
              </a:rPr>
              <a:t>the TA/TE </a:t>
            </a:r>
            <a:r>
              <a:rPr lang="en-US" sz="1200" kern="1200" dirty="0">
                <a:solidFill>
                  <a:schemeClr val="tx1"/>
                </a:solidFill>
                <a:effectLst/>
                <a:latin typeface="ITC Franklin Gothic Std Bk Cd"/>
                <a:ea typeface="ＭＳ Ｐゴシック" pitchFamily="-48" charset="-128"/>
                <a:cs typeface="ＭＳ Ｐゴシック"/>
              </a:rPr>
              <a:t>did not start or </a:t>
            </a:r>
            <a:r>
              <a:rPr lang="en-US" sz="1200" kern="1200" dirty="0" smtClean="0">
                <a:solidFill>
                  <a:schemeClr val="tx1"/>
                </a:solidFill>
                <a:effectLst/>
                <a:latin typeface="ITC Franklin Gothic Std Bk Cd"/>
                <a:ea typeface="ＭＳ Ｐゴシック" pitchFamily="-48" charset="-128"/>
                <a:cs typeface="ＭＳ Ｐゴシック"/>
              </a:rPr>
              <a:t>submit </a:t>
            </a:r>
            <a:r>
              <a:rPr lang="en-US" sz="1200" kern="1200" dirty="0">
                <a:solidFill>
                  <a:schemeClr val="tx1"/>
                </a:solidFill>
                <a:effectLst/>
                <a:latin typeface="ITC Franklin Gothic Std Bk Cd"/>
                <a:ea typeface="ＭＳ Ｐゴシック" pitchFamily="-48" charset="-128"/>
                <a:cs typeface="ＭＳ Ｐゴシック"/>
              </a:rPr>
              <a:t>the </a:t>
            </a:r>
            <a:r>
              <a:rPr lang="en-US" sz="1200" kern="1200" dirty="0" smtClean="0">
                <a:solidFill>
                  <a:schemeClr val="tx1"/>
                </a:solidFill>
                <a:effectLst/>
                <a:latin typeface="ITC Franklin Gothic Std Bk Cd"/>
                <a:ea typeface="ＭＳ Ｐゴシック" pitchFamily="-48" charset="-128"/>
                <a:cs typeface="ＭＳ Ｐゴシック"/>
              </a:rPr>
              <a:t>test</a:t>
            </a:r>
            <a:r>
              <a:rPr lang="en-US" baseline="0" dirty="0" smtClean="0">
                <a:solidFill>
                  <a:schemeClr val="tx1"/>
                </a:solidFill>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For information </a:t>
            </a:r>
            <a:r>
              <a:rPr lang="en-US" sz="1200" kern="1200" dirty="0" smtClean="0">
                <a:solidFill>
                  <a:schemeClr val="tx1"/>
                </a:solidFill>
                <a:effectLst/>
                <a:latin typeface="Arial" panose="020B0604020202020204" pitchFamily="34" charset="0"/>
                <a:ea typeface="ＭＳ Ｐゴシック" pitchFamily="-48" charset="-128"/>
                <a:cs typeface="Arial" panose="020B0604020202020204" pitchFamily="34" charset="0"/>
              </a:rPr>
              <a:t>on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particular</a:t>
            </a:r>
            <a:r>
              <a:rPr lang="en-US" sz="1200"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 terminology,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policies,</a:t>
            </a:r>
            <a:r>
              <a:rPr lang="en-US" sz="1200" kern="1200" baseline="0" dirty="0">
                <a:solidFill>
                  <a:schemeClr val="tx1"/>
                </a:solidFill>
                <a:effectLst/>
                <a:latin typeface="Arial" panose="020B0604020202020204" pitchFamily="34" charset="0"/>
                <a:ea typeface="ＭＳ Ｐゴシック" pitchFamily="-48" charset="-128"/>
                <a:cs typeface="Arial" panose="020B0604020202020204" pitchFamily="34" charset="0"/>
              </a:rPr>
              <a:t> and procedures, please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consult the </a:t>
            </a:r>
            <a:r>
              <a:rPr lang="en-US" sz="1200" i="1" kern="1200" dirty="0" smtClean="0">
                <a:solidFill>
                  <a:schemeClr val="tx1"/>
                </a:solidFill>
                <a:effectLst/>
                <a:latin typeface="Arial" panose="020B0604020202020204" pitchFamily="34" charset="0"/>
                <a:ea typeface="ＭＳ Ｐゴシック" pitchFamily="-48" charset="-128"/>
                <a:cs typeface="Arial" panose="020B0604020202020204" pitchFamily="34" charset="0"/>
              </a:rPr>
              <a:t>Directions for Administration Manual.</a:t>
            </a:r>
            <a:endParaRPr lang="en-US" baseline="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aseline="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aseline="0" dirty="0">
                <a:solidFill>
                  <a:schemeClr val="tx1"/>
                </a:solidFill>
                <a:latin typeface="Arial" panose="020B0604020202020204" pitchFamily="34" charset="0"/>
                <a:cs typeface="Arial" panose="020B0604020202020204" pitchFamily="34" charset="0"/>
              </a:rPr>
              <a:t>The Test Status Code report displays all the non-participation codes for a test administration. To generate a report from the </a:t>
            </a:r>
            <a:r>
              <a:rPr lang="en-US" b="1" baseline="0" dirty="0">
                <a:solidFill>
                  <a:schemeClr val="tx1"/>
                </a:solidFill>
                <a:latin typeface="Arial" panose="020B0604020202020204" pitchFamily="34" charset="0"/>
                <a:cs typeface="Arial" panose="020B0604020202020204" pitchFamily="34" charset="0"/>
              </a:rPr>
              <a:t>Test Status Code Report </a:t>
            </a:r>
            <a:r>
              <a:rPr lang="en-US" baseline="0" dirty="0">
                <a:solidFill>
                  <a:schemeClr val="tx1"/>
                </a:solidFill>
                <a:latin typeface="Arial" panose="020B0604020202020204" pitchFamily="34" charset="0"/>
                <a:cs typeface="Arial" panose="020B0604020202020204" pitchFamily="34" charset="0"/>
              </a:rPr>
              <a:t>page, select a test and administration from the drop-down lists. To view the report on the page, click </a:t>
            </a:r>
            <a:r>
              <a:rPr lang="en-US" b="1" baseline="0" dirty="0">
                <a:solidFill>
                  <a:schemeClr val="tx1"/>
                </a:solidFill>
                <a:latin typeface="Arial" panose="020B0604020202020204" pitchFamily="34" charset="0"/>
                <a:cs typeface="Arial" panose="020B0604020202020204" pitchFamily="34" charset="0"/>
              </a:rPr>
              <a:t>Generate Report</a:t>
            </a:r>
            <a:r>
              <a:rPr lang="en-US" baseline="0" dirty="0">
                <a:solidFill>
                  <a:schemeClr val="tx1"/>
                </a:solidFill>
                <a:latin typeface="Arial" panose="020B0604020202020204" pitchFamily="34" charset="0"/>
                <a:cs typeface="Arial" panose="020B0604020202020204" pitchFamily="34" charset="0"/>
              </a:rPr>
              <a:t>. The report will appear below the </a:t>
            </a:r>
            <a:r>
              <a:rPr lang="en-US" b="1" baseline="0" dirty="0">
                <a:solidFill>
                  <a:schemeClr val="tx1"/>
                </a:solidFill>
                <a:latin typeface="Arial" panose="020B0604020202020204" pitchFamily="34" charset="0"/>
                <a:cs typeface="Arial" panose="020B0604020202020204" pitchFamily="34" charset="0"/>
              </a:rPr>
              <a:t>Report Criteria </a:t>
            </a:r>
            <a:r>
              <a:rPr lang="en-US" baseline="0" dirty="0">
                <a:solidFill>
                  <a:schemeClr val="tx1"/>
                </a:solidFill>
                <a:latin typeface="Arial" panose="020B0604020202020204" pitchFamily="34" charset="0"/>
                <a:cs typeface="Arial" panose="020B0604020202020204" pitchFamily="34" charset="0"/>
              </a:rPr>
              <a:t>panel. To open the report in Excel, click </a:t>
            </a:r>
            <a:r>
              <a:rPr lang="en-US" b="1" baseline="0" dirty="0">
                <a:solidFill>
                  <a:schemeClr val="tx1"/>
                </a:solidFill>
                <a:latin typeface="Arial" panose="020B0604020202020204" pitchFamily="34" charset="0"/>
                <a:cs typeface="Arial" panose="020B0604020202020204" pitchFamily="34" charset="0"/>
              </a:rPr>
              <a:t>Export Report</a:t>
            </a:r>
            <a:r>
              <a:rPr lang="en-US" baseline="0" dirty="0">
                <a:solidFill>
                  <a:schemeClr val="tx1"/>
                </a:solidFill>
                <a:latin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78</a:t>
            </a:fld>
            <a:endParaRPr lang="en-US" dirty="0"/>
          </a:p>
        </p:txBody>
      </p:sp>
    </p:spTree>
    <p:extLst>
      <p:ext uri="{BB962C8B-B14F-4D97-AF65-F5344CB8AC3E}">
        <p14:creationId xmlns:p14="http://schemas.microsoft.com/office/powerpoint/2010/main" val="41751149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itchFamily="34" charset="0"/>
              </a:rPr>
              <a:t>The last day of testing is April 14, 2017.</a:t>
            </a:r>
          </a:p>
          <a:p>
            <a:pPr eaLnBrk="1" hangingPunct="1">
              <a:spcBef>
                <a:spcPct val="0"/>
              </a:spcBef>
              <a:buFont typeface="Wingdings" pitchFamily="2" charset="2"/>
              <a:buNone/>
            </a:pPr>
            <a:endParaRPr lang="en-US" altLang="en-US" dirty="0">
              <a:latin typeface="Arial" pitchFamily="34" charset="0"/>
            </a:endParaRPr>
          </a:p>
          <a:p>
            <a:pPr eaLnBrk="1" hangingPunct="1">
              <a:spcBef>
                <a:spcPct val="0"/>
              </a:spcBef>
            </a:pPr>
            <a:r>
              <a:rPr lang="en-US" altLang="en-US" dirty="0">
                <a:latin typeface="Arial" pitchFamily="34" charset="0"/>
              </a:rPr>
              <a:t>All printed materials must be returned to the contractor on or before April 21, 2017. Do not return foam shapes or other physical manipulatives you received.</a:t>
            </a:r>
          </a:p>
          <a:p>
            <a:pPr eaLnBrk="1" hangingPunct="1"/>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79</a:t>
            </a:fld>
            <a:endParaRPr lang="en-US" dirty="0"/>
          </a:p>
        </p:txBody>
      </p:sp>
    </p:spTree>
    <p:extLst>
      <p:ext uri="{BB962C8B-B14F-4D97-AF65-F5344CB8AC3E}">
        <p14:creationId xmlns:p14="http://schemas.microsoft.com/office/powerpoint/2010/main" val="33783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Remember: The decision for a student to participate in the AASCD is an IEP team decision. It is not based on a disability label, poor attendance, poor performance on the OST, where instruction takes place, the types of special</a:t>
            </a:r>
            <a:r>
              <a:rPr lang="en-US" altLang="en-US" baseline="0" dirty="0">
                <a:latin typeface="Arial" pitchFamily="34" charset="0"/>
              </a:rPr>
              <a:t> education</a:t>
            </a:r>
            <a:r>
              <a:rPr lang="en-US" altLang="en-US" dirty="0">
                <a:latin typeface="Arial" pitchFamily="34" charset="0"/>
              </a:rPr>
              <a:t> services the student receives, or how long the student has</a:t>
            </a:r>
            <a:r>
              <a:rPr lang="en-US" altLang="en-US" baseline="0" dirty="0">
                <a:latin typeface="Arial" pitchFamily="34" charset="0"/>
              </a:rPr>
              <a:t> been</a:t>
            </a:r>
            <a:r>
              <a:rPr lang="en-US" altLang="en-US" dirty="0">
                <a:latin typeface="Arial" pitchFamily="34" charset="0"/>
              </a:rPr>
              <a:t> receiving them.</a:t>
            </a:r>
          </a:p>
          <a:p>
            <a:endParaRPr lang="en-US" altLang="en-US" dirty="0">
              <a:latin typeface="Arial" pitchFamily="34" charset="0"/>
            </a:endParaRPr>
          </a:p>
          <a:p>
            <a:r>
              <a:rPr lang="en-US" altLang="en-US" dirty="0">
                <a:latin typeface="Arial" pitchFamily="34" charset="0"/>
              </a:rPr>
              <a:t>Next, we will discuss the importance of test security.</a:t>
            </a:r>
          </a:p>
        </p:txBody>
      </p:sp>
    </p:spTree>
    <p:extLst>
      <p:ext uri="{BB962C8B-B14F-4D97-AF65-F5344CB8AC3E}">
        <p14:creationId xmlns:p14="http://schemas.microsoft.com/office/powerpoint/2010/main" val="36670497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For questions about test administration or receiving or returning materials, please contact the Ohio Help Desk</a:t>
            </a:r>
            <a:r>
              <a:rPr lang="en-US" altLang="en-US" baseline="0" dirty="0">
                <a:latin typeface="Arial" pitchFamily="34" charset="0"/>
              </a:rPr>
              <a:t> by phone or by email.</a:t>
            </a:r>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80</a:t>
            </a:fld>
            <a:endParaRPr lang="en-US" dirty="0"/>
          </a:p>
        </p:txBody>
      </p:sp>
    </p:spTree>
    <p:extLst>
      <p:ext uri="{BB962C8B-B14F-4D97-AF65-F5344CB8AC3E}">
        <p14:creationId xmlns:p14="http://schemas.microsoft.com/office/powerpoint/2010/main" val="25970395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latin typeface="Arial" pitchFamily="34" charset="0"/>
              </a:rPr>
              <a:t>You may also visit</a:t>
            </a:r>
            <a:r>
              <a:rPr lang="en-US" baseline="0" dirty="0">
                <a:latin typeface="Arial" pitchFamily="34" charset="0"/>
              </a:rPr>
              <a:t> the Ohio Alternate Assessment Portal to access online systems, find resources, and read FAQs.</a:t>
            </a:r>
            <a:endParaRPr 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81</a:t>
            </a:fld>
            <a:endParaRPr lang="en-US" dirty="0"/>
          </a:p>
        </p:txBody>
      </p:sp>
    </p:spTree>
    <p:extLst>
      <p:ext uri="{BB962C8B-B14F-4D97-AF65-F5344CB8AC3E}">
        <p14:creationId xmlns:p14="http://schemas.microsoft.com/office/powerpoint/2010/main" val="41332575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a:t>
            </a:r>
            <a:r>
              <a:rPr lang="en-US" baseline="0" dirty="0"/>
              <a:t> feel you would like additional face to face training or need additional support in how to administer the assessment, you can contact your regional state support team. Each state support team has at least one staff member who is a specialist in the alternate assessment. To find which region serves you, go to the Ohio Department of Education and search </a:t>
            </a:r>
            <a:r>
              <a:rPr lang="en-US" baseline="0" dirty="0" smtClean="0"/>
              <a:t>keyword </a:t>
            </a:r>
            <a:r>
              <a:rPr lang="en-US" baseline="0" dirty="0"/>
              <a:t>State Support </a:t>
            </a:r>
            <a:r>
              <a:rPr lang="en-US" baseline="0" dirty="0" smtClean="0"/>
              <a:t>Teams.</a:t>
            </a:r>
            <a:endParaRPr lang="en-US" dirty="0"/>
          </a:p>
        </p:txBody>
      </p:sp>
      <p:sp>
        <p:nvSpPr>
          <p:cNvPr id="4" name="Slide Number Placeholder 3"/>
          <p:cNvSpPr>
            <a:spLocks noGrp="1"/>
          </p:cNvSpPr>
          <p:nvPr>
            <p:ph type="sldNum" sz="quarter" idx="10"/>
          </p:nvPr>
        </p:nvSpPr>
        <p:spPr/>
        <p:txBody>
          <a:bodyPr/>
          <a:lstStyle/>
          <a:p>
            <a:pPr>
              <a:defRPr/>
            </a:pPr>
            <a:fld id="{3935FAC0-6178-45C9-B450-54A8D5C5FA3C}" type="slidenum">
              <a:rPr lang="en-US" smtClean="0"/>
              <a:pPr>
                <a:defRPr/>
              </a:pPr>
              <a:t>82</a:t>
            </a:fld>
            <a:endParaRPr lang="en-US" dirty="0"/>
          </a:p>
        </p:txBody>
      </p:sp>
    </p:spTree>
    <p:extLst>
      <p:ext uri="{BB962C8B-B14F-4D97-AF65-F5344CB8AC3E}">
        <p14:creationId xmlns:p14="http://schemas.microsoft.com/office/powerpoint/2010/main" val="26046914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Finally,</a:t>
            </a:r>
            <a:r>
              <a:rPr lang="en-US" altLang="en-US" baseline="0" dirty="0">
                <a:latin typeface="Arial" pitchFamily="34" charset="0"/>
              </a:rPr>
              <a:t> you may reach out to the Ohio Department of Education using the contact information shown here.</a:t>
            </a:r>
          </a:p>
          <a:p>
            <a:pPr eaLnBrk="1" hangingPunct="1"/>
            <a:endParaRPr lang="en-US" altLang="en-US" baseline="0" dirty="0">
              <a:latin typeface="Arial" pitchFamily="34" charset="0"/>
            </a:endParaRPr>
          </a:p>
          <a:p>
            <a:pPr eaLnBrk="1" hangingPunct="1"/>
            <a:r>
              <a:rPr lang="en-US" altLang="en-US" baseline="0" dirty="0">
                <a:latin typeface="Arial" pitchFamily="34" charset="0"/>
              </a:rPr>
              <a:t>Thank you for viewing this training module. We wish you success in administering the AASCD.</a:t>
            </a:r>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83</a:t>
            </a:fld>
            <a:endParaRPr lang="en-US" dirty="0"/>
          </a:p>
        </p:txBody>
      </p:sp>
    </p:spTree>
    <p:extLst>
      <p:ext uri="{BB962C8B-B14F-4D97-AF65-F5344CB8AC3E}">
        <p14:creationId xmlns:p14="http://schemas.microsoft.com/office/powerpoint/2010/main" val="184306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Each test contains questions and other materials that will be used on future forms of the test. Therefore, security is vital for future administrations, as well as the current administration. </a:t>
            </a:r>
          </a:p>
          <a:p>
            <a:endParaRPr lang="en-US" altLang="en-US" dirty="0">
              <a:latin typeface="Arial" pitchFamily="34" charset="0"/>
            </a:endParaRPr>
          </a:p>
          <a:p>
            <a:r>
              <a:rPr lang="en-US" altLang="en-US" dirty="0">
                <a:latin typeface="Arial" pitchFamily="34" charset="0"/>
              </a:rPr>
              <a:t>You are responsible for ensuring the security of not only the physical test booklets, reading passage booklets, and printed manipulatives, but also the content of those materials. </a:t>
            </a:r>
          </a:p>
          <a:p>
            <a:endParaRPr lang="en-US" altLang="en-US" dirty="0">
              <a:latin typeface="Arial" pitchFamily="34" charset="0"/>
            </a:endParaRPr>
          </a:p>
          <a:p>
            <a:r>
              <a:rPr lang="en-US" altLang="en-US" dirty="0">
                <a:latin typeface="Arial" pitchFamily="34" charset="0"/>
              </a:rPr>
              <a:t>Your responsibility for maintaining the security of test questions and materials does not end when materials are returned. You cannot tell other teachers or parents what the test contains. </a:t>
            </a:r>
          </a:p>
          <a:p>
            <a:endParaRPr lang="en-US" altLang="en-US" dirty="0">
              <a:latin typeface="Arial" pitchFamily="34" charset="0"/>
            </a:endParaRPr>
          </a:p>
          <a:p>
            <a:r>
              <a:rPr lang="en-US" altLang="en-US" dirty="0">
                <a:latin typeface="Arial" pitchFamily="34" charset="0"/>
              </a:rPr>
              <a:t>When giving examples of test items, please use only the items that appear in this training. Do not use examples of actual test items.</a:t>
            </a:r>
          </a:p>
          <a:p>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pPr>
              <a:defRPr/>
            </a:pPr>
            <a:fld id="{3935FAC0-6178-45C9-B450-54A8D5C5FA3C}" type="slidenum">
              <a:rPr lang="en-US" smtClean="0"/>
              <a:pPr>
                <a:defRPr/>
              </a:pPr>
              <a:t>9</a:t>
            </a:fld>
            <a:endParaRPr lang="en-US" dirty="0"/>
          </a:p>
        </p:txBody>
      </p:sp>
    </p:spTree>
    <p:extLst>
      <p:ext uri="{BB962C8B-B14F-4D97-AF65-F5344CB8AC3E}">
        <p14:creationId xmlns:p14="http://schemas.microsoft.com/office/powerpoint/2010/main" val="4051540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Date Placeholder 27"/>
          <p:cNvSpPr>
            <a:spLocks noGrp="1"/>
          </p:cNvSpPr>
          <p:nvPr>
            <p:ph type="dt" sz="half" idx="10"/>
          </p:nvPr>
        </p:nvSpPr>
        <p:spPr>
          <a:xfrm>
            <a:off x="76200" y="6069013"/>
            <a:ext cx="2057400" cy="685800"/>
          </a:xfrm>
          <a:prstGeom prst="rect">
            <a:avLst/>
          </a:prstGeom>
        </p:spPr>
        <p:txBody>
          <a:bodyPr>
            <a:noAutofit/>
          </a:bodyPr>
          <a:lstStyle>
            <a:lvl1pPr algn="ctr">
              <a:defRPr sz="2000">
                <a:solidFill>
                  <a:srgbClr val="FFFFFF"/>
                </a:solidFill>
              </a:defRPr>
            </a:lvl1pPr>
          </a:lstStyle>
          <a:p>
            <a:pPr>
              <a:defRPr/>
            </a:pPr>
            <a:endParaRPr lang="en-US" dirty="0"/>
          </a:p>
        </p:txBody>
      </p:sp>
      <p:sp>
        <p:nvSpPr>
          <p:cNvPr id="11" name="Footer Placeholder 16"/>
          <p:cNvSpPr>
            <a:spLocks noGrp="1"/>
          </p:cNvSpPr>
          <p:nvPr>
            <p:ph type="ftr" sz="quarter" idx="11"/>
          </p:nvPr>
        </p:nvSpPr>
        <p:spPr>
          <a:xfrm>
            <a:off x="2085975" y="236538"/>
            <a:ext cx="5867400" cy="365125"/>
          </a:xfrm>
          <a:prstGeom prst="rect">
            <a:avLst/>
          </a:prstGeom>
        </p:spPr>
        <p:txBody>
          <a:bodyPr/>
          <a:lstStyle>
            <a:lvl1pPr algn="r">
              <a:defRPr>
                <a:solidFill>
                  <a:schemeClr val="tx2"/>
                </a:solidFill>
              </a:defRPr>
            </a:lvl1pPr>
          </a:lstStyle>
          <a:p>
            <a:pPr>
              <a:defRPr/>
            </a:pPr>
            <a:endParaRPr lang="en-US"/>
          </a:p>
        </p:txBody>
      </p:sp>
      <p:sp>
        <p:nvSpPr>
          <p:cNvPr id="12"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FF8C33F1-32D9-4026-98EC-AB055661CA04}" type="slidenum">
              <a:rPr lang="en-US"/>
              <a:pPr>
                <a:defRPr/>
              </a:pPr>
              <a:t>‹#›</a:t>
            </a:fld>
            <a:endParaRPr lang="en-US" dirty="0"/>
          </a:p>
        </p:txBody>
      </p:sp>
      <p:pic>
        <p:nvPicPr>
          <p:cNvPr id="14" name="Picture 6" descr="AIR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0399" y="6068415"/>
            <a:ext cx="2084832" cy="68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51752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2"/>
          <p:cNvSpPr>
            <a:spLocks noGrp="1"/>
          </p:cNvSpPr>
          <p:nvPr>
            <p:ph type="sldNum" sz="quarter" idx="12"/>
          </p:nvPr>
        </p:nvSpPr>
        <p:spPr/>
        <p:txBody>
          <a:bodyPr/>
          <a:lstStyle>
            <a:lvl1pPr>
              <a:defRPr/>
            </a:lvl1pPr>
          </a:lstStyle>
          <a:p>
            <a:pPr>
              <a:defRPr/>
            </a:pPr>
            <a:fld id="{1AE18865-1294-442C-B1BF-4A41E5D3B006}" type="slidenum">
              <a:rPr lang="en-US"/>
              <a:pPr>
                <a:defRPr/>
              </a:pPr>
              <a:t>‹#›</a:t>
            </a:fld>
            <a:endParaRPr lang="en-US" dirty="0"/>
          </a:p>
        </p:txBody>
      </p:sp>
    </p:spTree>
    <p:extLst>
      <p:ext uri="{BB962C8B-B14F-4D97-AF65-F5344CB8AC3E}">
        <p14:creationId xmlns:p14="http://schemas.microsoft.com/office/powerpoint/2010/main" val="320024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457200" y="6248400"/>
            <a:ext cx="5573713"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2C1A6E51-6B18-4CFD-9B0A-AE5925CC4CB9}" type="slidenum">
              <a:rPr lang="en-US"/>
              <a:pPr>
                <a:defRPr/>
              </a:pPr>
              <a:t>‹#›</a:t>
            </a:fld>
            <a:endParaRPr lang="en-US" dirty="0"/>
          </a:p>
        </p:txBody>
      </p:sp>
    </p:spTree>
    <p:extLst>
      <p:ext uri="{BB962C8B-B14F-4D97-AF65-F5344CB8AC3E}">
        <p14:creationId xmlns:p14="http://schemas.microsoft.com/office/powerpoint/2010/main" val="35995294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pic>
        <p:nvPicPr>
          <p:cNvPr id="4" name="Picture 6" descr="AIRlog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3800" y="6334356"/>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2648" y="228600"/>
            <a:ext cx="8153400" cy="990600"/>
          </a:xfrm>
        </p:spPr>
        <p:txBody>
          <a:bodyPr/>
          <a:lstStyle>
            <a:lvl1pPr>
              <a:defRPr>
                <a:latin typeface="Arial" pitchFamily="34" charset="0"/>
                <a:cs typeface="Arial" pitchFamily="34" charset="0"/>
              </a:defRPr>
            </a:lvl1pPr>
          </a:lstStyle>
          <a:p>
            <a:r>
              <a:rPr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lvl1pPr>
              <a:defRPr>
                <a:latin typeface="Arial" pitchFamily="34" charset="0"/>
                <a:cs typeface="Arial" pitchFamily="34" charset="0"/>
              </a:defRPr>
            </a:lvl1pPr>
            <a:lvl2pPr>
              <a:buFont typeface="Wingdings" pitchFamily="2" charset="2"/>
              <a:buChar cha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solidFill>
                  <a:srgbClr val="FFFFFF"/>
                </a:solidFill>
              </a:defRPr>
            </a:lvl1pPr>
          </a:lstStyle>
          <a:p>
            <a:pPr>
              <a:defRPr/>
            </a:pPr>
            <a:fld id="{4D0868EE-2160-41B6-8489-D76CF628BDBE}" type="slidenum">
              <a:rPr lang="en-US"/>
              <a:pPr>
                <a:defRPr/>
              </a:pPr>
              <a:t>‹#›</a:t>
            </a:fld>
            <a:endParaRPr lang="en-US" dirty="0"/>
          </a:p>
        </p:txBody>
      </p:sp>
    </p:spTree>
    <p:extLst>
      <p:ext uri="{BB962C8B-B14F-4D97-AF65-F5344CB8AC3E}">
        <p14:creationId xmlns:p14="http://schemas.microsoft.com/office/powerpoint/2010/main" val="413953044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2"/>
          <p:cNvSpPr>
            <a:spLocks noChangeArrowheads="1"/>
          </p:cNvSpPr>
          <p:nvPr userDrawn="1"/>
        </p:nvSpPr>
        <p:spPr bwMode="ltGray">
          <a:xfrm>
            <a:off x="417513" y="814388"/>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8" name="Rectangle 5"/>
          <p:cNvSpPr>
            <a:spLocks noChangeArrowheads="1"/>
          </p:cNvSpPr>
          <p:nvPr userDrawn="1"/>
        </p:nvSpPr>
        <p:spPr bwMode="ltGray">
          <a:xfrm>
            <a:off x="911225" y="1300163"/>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9" name="Rectangle 7"/>
          <p:cNvSpPr>
            <a:spLocks noChangeArrowheads="1"/>
          </p:cNvSpPr>
          <p:nvPr userDrawn="1"/>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10" name="Rectangle 9"/>
          <p:cNvSpPr>
            <a:spLocks noChangeArrowheads="1"/>
          </p:cNvSpPr>
          <p:nvPr userDrawn="1"/>
        </p:nvSpPr>
        <p:spPr bwMode="gray">
          <a:xfrm>
            <a:off x="315913"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pic>
        <p:nvPicPr>
          <p:cNvPr id="12" name="Picture 6" descr="AIR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43800" y="6334356"/>
            <a:ext cx="1600200" cy="5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80412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1"/>
          </p:nvPr>
        </p:nvSpPr>
        <p:spPr/>
        <p:txBody>
          <a:bodyPr rtlCol="0"/>
          <a:lstStyle>
            <a:lvl1pPr>
              <a:defRPr/>
            </a:lvl1pPr>
          </a:lstStyle>
          <a:p>
            <a:pPr>
              <a:defRPr/>
            </a:pPr>
            <a:fld id="{DA48CF43-5D2F-441E-B376-6C8F8A7BD729}" type="slidenum">
              <a:rPr lang="en-US"/>
              <a:pPr>
                <a:defRPr/>
              </a:pPr>
              <a:t>‹#›</a:t>
            </a:fld>
            <a:endParaRPr lang="en-US" dirty="0"/>
          </a:p>
        </p:txBody>
      </p:sp>
    </p:spTree>
    <p:extLst>
      <p:ext uri="{BB962C8B-B14F-4D97-AF65-F5344CB8AC3E}">
        <p14:creationId xmlns:p14="http://schemas.microsoft.com/office/powerpoint/2010/main" val="3577814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8" name="Slide Number Placeholder 11"/>
          <p:cNvSpPr>
            <a:spLocks noGrp="1"/>
          </p:cNvSpPr>
          <p:nvPr>
            <p:ph type="sldNum" sz="quarter" idx="11"/>
          </p:nvPr>
        </p:nvSpPr>
        <p:spPr/>
        <p:txBody>
          <a:bodyPr rtlCol="0"/>
          <a:lstStyle>
            <a:lvl1pPr>
              <a:defRPr/>
            </a:lvl1pPr>
          </a:lstStyle>
          <a:p>
            <a:pPr>
              <a:defRPr/>
            </a:pPr>
            <a:fld id="{9CF9E1D2-8DBA-4B45-9737-A83AB4AA3821}" type="slidenum">
              <a:rPr lang="en-US"/>
              <a:pPr>
                <a:defRPr/>
              </a:pPr>
              <a:t>‹#›</a:t>
            </a:fld>
            <a:endParaRPr lang="en-US" dirty="0"/>
          </a:p>
        </p:txBody>
      </p:sp>
    </p:spTree>
    <p:extLst>
      <p:ext uri="{BB962C8B-B14F-4D97-AF65-F5344CB8AC3E}">
        <p14:creationId xmlns:p14="http://schemas.microsoft.com/office/powerpoint/2010/main" val="1396691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ltGray">
          <a:xfrm>
            <a:off x="417513" y="814388"/>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4" name="Rectangle 5"/>
          <p:cNvSpPr>
            <a:spLocks noChangeArrowheads="1"/>
          </p:cNvSpPr>
          <p:nvPr userDrawn="1"/>
        </p:nvSpPr>
        <p:spPr bwMode="ltGray">
          <a:xfrm>
            <a:off x="911225" y="1300163"/>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5" name="Rectangle 4"/>
          <p:cNvSpPr>
            <a:spLocks noChangeArrowheads="1"/>
          </p:cNvSpPr>
          <p:nvPr userDrawn="1"/>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6" name="Rectangle 5"/>
          <p:cNvSpPr>
            <a:spLocks noChangeArrowheads="1"/>
          </p:cNvSpPr>
          <p:nvPr userDrawn="1"/>
        </p:nvSpPr>
        <p:spPr bwMode="gray">
          <a:xfrm>
            <a:off x="315913"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2" name="Title 1"/>
          <p:cNvSpPr>
            <a:spLocks noGrp="1"/>
          </p:cNvSpPr>
          <p:nvPr>
            <p:ph type="title"/>
          </p:nvPr>
        </p:nvSpPr>
        <p:spPr/>
        <p:txBody>
          <a:bodyPr/>
          <a:lstStyle/>
          <a:p>
            <a:r>
              <a:rPr lang="en-US"/>
              <a:t>Click to edit Master title style</a:t>
            </a:r>
          </a:p>
        </p:txBody>
      </p:sp>
      <p:sp>
        <p:nvSpPr>
          <p:cNvPr id="9" name="Slide Number Placeholder 4"/>
          <p:cNvSpPr>
            <a:spLocks noGrp="1"/>
          </p:cNvSpPr>
          <p:nvPr>
            <p:ph type="sldNum" sz="quarter" idx="12"/>
          </p:nvPr>
        </p:nvSpPr>
        <p:spPr/>
        <p:txBody>
          <a:bodyPr/>
          <a:lstStyle>
            <a:lvl1pPr>
              <a:defRPr>
                <a:solidFill>
                  <a:srgbClr val="FFFFFF"/>
                </a:solidFill>
              </a:defRPr>
            </a:lvl1pPr>
          </a:lstStyle>
          <a:p>
            <a:pPr>
              <a:defRPr/>
            </a:pPr>
            <a:fld id="{5D087CBA-7FF0-474F-A1D5-28F99E1AB032}" type="slidenum">
              <a:rPr lang="en-US"/>
              <a:pPr>
                <a:defRPr/>
              </a:pPr>
              <a:t>‹#›</a:t>
            </a:fld>
            <a:endParaRPr lang="en-US" dirty="0"/>
          </a:p>
        </p:txBody>
      </p:sp>
    </p:spTree>
    <p:extLst>
      <p:ext uri="{BB962C8B-B14F-4D97-AF65-F5344CB8AC3E}">
        <p14:creationId xmlns:p14="http://schemas.microsoft.com/office/powerpoint/2010/main" val="3977923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7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userDrawn="1"/>
        </p:nvSpPr>
        <p:spPr bwMode="ltGray">
          <a:xfrm>
            <a:off x="417513" y="814388"/>
            <a:ext cx="438150" cy="30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6" name="Rectangle 5"/>
          <p:cNvSpPr>
            <a:spLocks noChangeArrowheads="1"/>
          </p:cNvSpPr>
          <p:nvPr userDrawn="1"/>
        </p:nvSpPr>
        <p:spPr bwMode="ltGray">
          <a:xfrm>
            <a:off x="911225" y="1300163"/>
            <a:ext cx="368300" cy="301625"/>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7" name="Rectangle 7"/>
          <p:cNvSpPr>
            <a:spLocks noChangeArrowheads="1"/>
          </p:cNvSpPr>
          <p:nvPr userDrawn="1"/>
        </p:nvSpPr>
        <p:spPr bwMode="gray">
          <a:xfrm>
            <a:off x="762000" y="917575"/>
            <a:ext cx="31750" cy="66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8" name="Rectangle 7"/>
          <p:cNvSpPr>
            <a:spLocks noChangeArrowheads="1"/>
          </p:cNvSpPr>
          <p:nvPr userDrawn="1"/>
        </p:nvSpPr>
        <p:spPr bwMode="gray">
          <a:xfrm>
            <a:off x="315913" y="1252538"/>
            <a:ext cx="8226425" cy="746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defRPr/>
            </a:pPr>
            <a:endParaRPr kumimoji="1" lang="en-US" altLang="en-US" sz="2400"/>
          </a:p>
        </p:txBody>
      </p:sp>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6"/>
          <p:cNvSpPr>
            <a:spLocks noGrp="1"/>
          </p:cNvSpPr>
          <p:nvPr>
            <p:ph type="sldNum" sz="quarter" idx="12"/>
          </p:nvPr>
        </p:nvSpPr>
        <p:spPr/>
        <p:txBody>
          <a:bodyPr/>
          <a:lstStyle>
            <a:lvl1pPr>
              <a:defRPr>
                <a:solidFill>
                  <a:srgbClr val="FFFFFF"/>
                </a:solidFill>
              </a:defRPr>
            </a:lvl1pPr>
          </a:lstStyle>
          <a:p>
            <a:pPr>
              <a:defRPr/>
            </a:pPr>
            <a:fld id="{D4F47C55-9908-4642-A68D-5322C86E7D6F}" type="slidenum">
              <a:rPr lang="en-US"/>
              <a:pPr>
                <a:defRPr/>
              </a:pPr>
              <a:t>‹#›</a:t>
            </a:fld>
            <a:endParaRPr lang="en-US" dirty="0"/>
          </a:p>
        </p:txBody>
      </p:sp>
    </p:spTree>
    <p:extLst>
      <p:ext uri="{BB962C8B-B14F-4D97-AF65-F5344CB8AC3E}">
        <p14:creationId xmlns:p14="http://schemas.microsoft.com/office/powerpoint/2010/main" val="1952741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a:t>Click icon to add picture</a:t>
            </a:r>
          </a:p>
        </p:txBody>
      </p:sp>
      <p:sp>
        <p:nvSpPr>
          <p:cNvPr id="9" name="Date Placeholder 11"/>
          <p:cNvSpPr>
            <a:spLocks noGrp="1"/>
          </p:cNvSpPr>
          <p:nvPr>
            <p:ph type="dt" sz="half" idx="10"/>
          </p:nvPr>
        </p:nvSpPr>
        <p:spPr>
          <a:xfrm>
            <a:off x="6248400" y="6248400"/>
            <a:ext cx="2667000" cy="365125"/>
          </a:xfrm>
          <a:prstGeom prst="rect">
            <a:avLst/>
          </a:prstGeom>
        </p:spPr>
        <p:txBody>
          <a:bodyPr rtlCol="0"/>
          <a:lstStyle>
            <a:lvl1pPr>
              <a:defRPr/>
            </a:lvl1pPr>
          </a:lstStyle>
          <a:p>
            <a:pPr>
              <a:defRPr/>
            </a:pPr>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2E273FAA-A796-44A7-AB02-A0617EBF16F1}"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a:prstGeom prst="rect">
            <a:avLst/>
          </a:prstGeom>
        </p:spPr>
        <p:txBody>
          <a:bodyPr rtlCol="0"/>
          <a:lstStyle>
            <a:lvl1pPr>
              <a:defRPr/>
            </a:lvl1pPr>
          </a:lstStyle>
          <a:p>
            <a:pPr>
              <a:defRPr/>
            </a:pPr>
            <a:endParaRPr lang="en-US"/>
          </a:p>
        </p:txBody>
      </p:sp>
    </p:spTree>
    <p:extLst>
      <p:ext uri="{BB962C8B-B14F-4D97-AF65-F5344CB8AC3E}">
        <p14:creationId xmlns:p14="http://schemas.microsoft.com/office/powerpoint/2010/main" val="384725709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cs typeface="+mn-cs"/>
              </a:defRPr>
            </a:lvl1pPr>
          </a:lstStyle>
          <a:p>
            <a:pPr>
              <a:defRPr/>
            </a:pPr>
            <a:fld id="{1B09B73B-2154-432C-90D8-341F92FBFE4C}" type="slidenum">
              <a:rPr lang="en-US"/>
              <a:pPr>
                <a:defRPr/>
              </a:pPr>
              <a:t>‹#›</a:t>
            </a:fld>
            <a:endParaRPr lang="en-US" dirty="0"/>
          </a:p>
        </p:txBody>
      </p:sp>
      <p:pic>
        <p:nvPicPr>
          <p:cNvPr id="1033" name="Picture 6" descr="AIR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1900" y="6324600"/>
            <a:ext cx="15621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ODE log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33749" y="6248400"/>
            <a:ext cx="18383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p3"/><Relationship Id="rId2" Type="http://schemas.microsoft.com/office/2007/relationships/media" Target="../media/media16.mp3"/><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1.png"/><Relationship Id="rId5" Type="http://schemas.openxmlformats.org/officeDocument/2006/relationships/image" Target="../media/image15.w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notesSlide" Target="../notesSlides/notesSlide23.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wmf"/><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7.png"/><Relationship Id="rId11" Type="http://schemas.openxmlformats.org/officeDocument/2006/relationships/image" Target="../media/image18.png"/><Relationship Id="rId5" Type="http://schemas.openxmlformats.org/officeDocument/2006/relationships/image" Target="../media/image26.wmf"/><Relationship Id="rId10" Type="http://schemas.openxmlformats.org/officeDocument/2006/relationships/image" Target="../media/image31.wmf"/><Relationship Id="rId4" Type="http://schemas.openxmlformats.org/officeDocument/2006/relationships/notesSlide" Target="../notesSlides/notesSlide26.xml"/><Relationship Id="rId9"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1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18.png"/><Relationship Id="rId5" Type="http://schemas.openxmlformats.org/officeDocument/2006/relationships/image" Target="../media/image3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18.png"/><Relationship Id="rId5" Type="http://schemas.openxmlformats.org/officeDocument/2006/relationships/image" Target="../media/image3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1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1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1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1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1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1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1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1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1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p3"/><Relationship Id="rId1" Type="http://schemas.microsoft.com/office/2007/relationships/media" Target="../media/media48.mp3"/><Relationship Id="rId5" Type="http://schemas.openxmlformats.org/officeDocument/2006/relationships/image" Target="../media/image1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1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1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p3"/><Relationship Id="rId1" Type="http://schemas.microsoft.com/office/2007/relationships/media" Target="../media/media51.mp3"/><Relationship Id="rId5" Type="http://schemas.openxmlformats.org/officeDocument/2006/relationships/image" Target="../media/image18.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notesSlide" Target="../notesSlides/notesSlide52.xml"/><Relationship Id="rId9" Type="http://schemas.microsoft.com/office/2007/relationships/diagramDrawing" Target="../diagrams/drawing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18.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18.png"/><Relationship Id="rId5" Type="http://schemas.openxmlformats.org/officeDocument/2006/relationships/image" Target="../media/image35.wmf"/><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p3"/><Relationship Id="rId1" Type="http://schemas.microsoft.com/office/2007/relationships/media" Target="../media/media55.mp3"/><Relationship Id="rId5" Type="http://schemas.openxmlformats.org/officeDocument/2006/relationships/image" Target="../media/image1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8.png"/><Relationship Id="rId4" Type="http://schemas.openxmlformats.org/officeDocument/2006/relationships/notesSlide" Target="../notesSlides/notesSlide56.xml"/><Relationship Id="rId9" Type="http://schemas.microsoft.com/office/2007/relationships/diagramDrawing" Target="../diagrams/drawing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mp3"/><Relationship Id="rId1" Type="http://schemas.microsoft.com/office/2007/relationships/media" Target="../media/media57.mp3"/><Relationship Id="rId5" Type="http://schemas.openxmlformats.org/officeDocument/2006/relationships/image" Target="../media/image18.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18.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p3"/><Relationship Id="rId1" Type="http://schemas.microsoft.com/office/2007/relationships/media" Target="../media/media59.mp3"/><Relationship Id="rId5" Type="http://schemas.openxmlformats.org/officeDocument/2006/relationships/image" Target="../media/image18.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18.png"/><Relationship Id="rId5" Type="http://schemas.openxmlformats.org/officeDocument/2006/relationships/image" Target="../media/image36.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1.mp3"/><Relationship Id="rId1" Type="http://schemas.microsoft.com/office/2007/relationships/media" Target="../media/media61.mp3"/><Relationship Id="rId5" Type="http://schemas.openxmlformats.org/officeDocument/2006/relationships/image" Target="../media/image18.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18.png"/><Relationship Id="rId5" Type="http://schemas.openxmlformats.org/officeDocument/2006/relationships/image" Target="../media/image37.wmf"/><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p3"/><Relationship Id="rId1" Type="http://schemas.microsoft.com/office/2007/relationships/media" Target="../media/media63.mp3"/><Relationship Id="rId5" Type="http://schemas.openxmlformats.org/officeDocument/2006/relationships/image" Target="../media/image18.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p3"/><Relationship Id="rId1" Type="http://schemas.microsoft.com/office/2007/relationships/media" Target="../media/media64.mp3"/><Relationship Id="rId5" Type="http://schemas.openxmlformats.org/officeDocument/2006/relationships/image" Target="../media/image18.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p3"/><Relationship Id="rId1" Type="http://schemas.microsoft.com/office/2007/relationships/media" Target="../media/media65.mp3"/><Relationship Id="rId5" Type="http://schemas.openxmlformats.org/officeDocument/2006/relationships/image" Target="../media/image18.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6.mp3"/><Relationship Id="rId1" Type="http://schemas.microsoft.com/office/2007/relationships/media" Target="../media/media66.mp3"/><Relationship Id="rId5" Type="http://schemas.openxmlformats.org/officeDocument/2006/relationships/image" Target="../media/image18.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p3"/><Relationship Id="rId1" Type="http://schemas.microsoft.com/office/2007/relationships/media" Target="../media/media67.mp3"/><Relationship Id="rId5" Type="http://schemas.openxmlformats.org/officeDocument/2006/relationships/image" Target="../media/image18.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p3"/><Relationship Id="rId1" Type="http://schemas.microsoft.com/office/2007/relationships/media" Target="../media/media68.mp3"/><Relationship Id="rId5" Type="http://schemas.openxmlformats.org/officeDocument/2006/relationships/image" Target="../media/image20.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p3"/><Relationship Id="rId1" Type="http://schemas.microsoft.com/office/2007/relationships/media" Target="../media/media69.mp3"/><Relationship Id="rId5" Type="http://schemas.openxmlformats.org/officeDocument/2006/relationships/image" Target="../media/image20.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p3"/><Relationship Id="rId1" Type="http://schemas.microsoft.com/office/2007/relationships/media" Target="../media/media70.mp3"/><Relationship Id="rId5" Type="http://schemas.openxmlformats.org/officeDocument/2006/relationships/image" Target="../media/image20.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p3"/><Relationship Id="rId1" Type="http://schemas.microsoft.com/office/2007/relationships/media" Target="../media/media71.mp3"/><Relationship Id="rId5" Type="http://schemas.openxmlformats.org/officeDocument/2006/relationships/image" Target="../media/image20.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image" Target="../media/image38.gif"/><Relationship Id="rId5" Type="http://schemas.openxmlformats.org/officeDocument/2006/relationships/hyperlink" Target="http://wyalt.portal.airast.org/wp-content/uploads/tutorials/2015_DEI_Tutorial_WyALT/2015_DEI_Tutorial_WyALT.htm" TargetMode="External"/><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image" Target="../media/image20.png"/><Relationship Id="rId5" Type="http://schemas.openxmlformats.org/officeDocument/2006/relationships/image" Target="../media/image39.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4.mp3"/><Relationship Id="rId1" Type="http://schemas.microsoft.com/office/2007/relationships/media" Target="../media/media74.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5.mp3"/><Relationship Id="rId1" Type="http://schemas.microsoft.com/office/2007/relationships/media" Target="../media/media75.mp3"/><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7.mp3"/><Relationship Id="rId1" Type="http://schemas.microsoft.com/office/2007/relationships/media" Target="../media/media77.mp3"/><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8.mp3"/><Relationship Id="rId1" Type="http://schemas.microsoft.com/office/2007/relationships/media" Target="../media/media78.mp3"/><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mp3"/><Relationship Id="rId1" Type="http://schemas.microsoft.com/office/2007/relationships/media" Target="../media/media79.mp3"/><Relationship Id="rId5" Type="http://schemas.openxmlformats.org/officeDocument/2006/relationships/image" Target="../media/image20.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mp3"/><Relationship Id="rId1" Type="http://schemas.microsoft.com/office/2007/relationships/media" Target="../media/media80.mp3"/><Relationship Id="rId5" Type="http://schemas.openxmlformats.org/officeDocument/2006/relationships/image" Target="../media/image20.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p3"/><Relationship Id="rId1" Type="http://schemas.microsoft.com/office/2007/relationships/media" Target="../media/media81.mp3"/><Relationship Id="rId6" Type="http://schemas.openxmlformats.org/officeDocument/2006/relationships/image" Target="../media/image20.png"/><Relationship Id="rId5" Type="http://schemas.openxmlformats.org/officeDocument/2006/relationships/image" Target="../media/image45.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mp3"/><Relationship Id="rId1" Type="http://schemas.microsoft.com/office/2007/relationships/media" Target="../media/media82.mp3"/><Relationship Id="rId5" Type="http://schemas.openxmlformats.org/officeDocument/2006/relationships/image" Target="../media/image20.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83.mp3"/><Relationship Id="rId1" Type="http://schemas.microsoft.com/office/2007/relationships/media" Target="../media/media83.mp3"/><Relationship Id="rId6" Type="http://schemas.openxmlformats.org/officeDocument/2006/relationships/hyperlink" Target="mailto:jennifer.vaughn@education.ohio.gov" TargetMode="External"/><Relationship Id="rId5" Type="http://schemas.openxmlformats.org/officeDocument/2006/relationships/hyperlink" Target="mailto:andrew.hinkle@ode.state.oh.us" TargetMode="External"/><Relationship Id="rId4"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457200" y="304800"/>
            <a:ext cx="8229600" cy="2362200"/>
          </a:xfrm>
        </p:spPr>
        <p:txBody>
          <a:bodyPr anchor="ctr">
            <a:noAutofit/>
          </a:bodyPr>
          <a:lstStyle/>
          <a:p>
            <a:pPr marL="114300" indent="7938" algn="ctr" eaLnBrk="1" fontAlgn="auto" hangingPunct="1">
              <a:spcAft>
                <a:spcPts val="0"/>
              </a:spcAft>
              <a:defRPr/>
            </a:pPr>
            <a:r>
              <a:rPr lang="en-US" dirty="0"/>
              <a:t>Ohio’s Alternate Assessment for Students with Significant Cognitive Disabilities</a:t>
            </a:r>
            <a:endParaRPr b="1" cap="none" dirty="0">
              <a:latin typeface="+mn-lt"/>
            </a:endParaRPr>
          </a:p>
        </p:txBody>
      </p:sp>
      <p:sp>
        <p:nvSpPr>
          <p:cNvPr id="13315" name="Rectangle 3"/>
          <p:cNvSpPr>
            <a:spLocks noGrp="1" noChangeArrowheads="1"/>
          </p:cNvSpPr>
          <p:nvPr>
            <p:ph type="subTitle" idx="1"/>
          </p:nvPr>
        </p:nvSpPr>
        <p:spPr>
          <a:xfrm>
            <a:off x="762000" y="2286000"/>
            <a:ext cx="7696200" cy="4724400"/>
          </a:xfrm>
        </p:spPr>
        <p:txBody>
          <a:bodyPr/>
          <a:lstStyle/>
          <a:p>
            <a:pPr eaLnBrk="1" hangingPunct="1">
              <a:lnSpc>
                <a:spcPct val="80000"/>
              </a:lnSpc>
            </a:pPr>
            <a:r>
              <a:rPr lang="en-US" altLang="en-US" sz="3200" dirty="0" smtClean="0">
                <a:latin typeface="Arial" pitchFamily="34" charset="0"/>
                <a:cs typeface="Arial" pitchFamily="34" charset="0"/>
              </a:rPr>
              <a:t>Refresher</a:t>
            </a:r>
            <a:endParaRPr lang="en-US" altLang="en-US" sz="3200" dirty="0">
              <a:latin typeface="Arial" pitchFamily="34" charset="0"/>
              <a:cs typeface="Arial" pitchFamily="34" charset="0"/>
            </a:endParaRPr>
          </a:p>
          <a:p>
            <a:pPr eaLnBrk="1" hangingPunct="1">
              <a:lnSpc>
                <a:spcPct val="80000"/>
              </a:lnSpc>
            </a:pPr>
            <a:r>
              <a:rPr lang="en-US" altLang="en-US" sz="4000" b="1" dirty="0">
                <a:latin typeface="Arial" pitchFamily="34" charset="0"/>
                <a:cs typeface="Arial" pitchFamily="34" charset="0"/>
              </a:rPr>
              <a:t>Test Administration Training</a:t>
            </a:r>
          </a:p>
          <a:p>
            <a:pPr eaLnBrk="1" hangingPunct="1">
              <a:lnSpc>
                <a:spcPct val="80000"/>
              </a:lnSpc>
            </a:pPr>
            <a:endParaRPr lang="en-US" altLang="en-US" sz="2000" b="1" dirty="0">
              <a:latin typeface="Arial" pitchFamily="34" charset="0"/>
              <a:cs typeface="Arial" pitchFamily="34" charset="0"/>
            </a:endParaRPr>
          </a:p>
          <a:p>
            <a:pPr eaLnBrk="1" hangingPunct="1">
              <a:lnSpc>
                <a:spcPct val="80000"/>
              </a:lnSpc>
            </a:pPr>
            <a:endParaRPr lang="en-US" altLang="en-US" sz="2400" b="1" dirty="0">
              <a:latin typeface="Arial" pitchFamily="34" charset="0"/>
              <a:cs typeface="Arial" pitchFamily="34" charset="0"/>
            </a:endParaRPr>
          </a:p>
          <a:p>
            <a:pPr eaLnBrk="1" hangingPunct="1">
              <a:lnSpc>
                <a:spcPct val="80000"/>
              </a:lnSpc>
            </a:pPr>
            <a:r>
              <a:rPr lang="en-US" altLang="en-US" sz="2400" b="1" dirty="0">
                <a:latin typeface="Arial" pitchFamily="34" charset="0"/>
                <a:cs typeface="Arial" pitchFamily="34" charset="0"/>
              </a:rPr>
              <a:t>Ohio Department of Education</a:t>
            </a:r>
          </a:p>
          <a:p>
            <a:pPr eaLnBrk="1" hangingPunct="1">
              <a:lnSpc>
                <a:spcPct val="80000"/>
              </a:lnSpc>
            </a:pPr>
            <a:r>
              <a:rPr lang="en-US" altLang="en-US" sz="2400" b="1" dirty="0">
                <a:latin typeface="Arial" pitchFamily="34" charset="0"/>
                <a:cs typeface="Arial" pitchFamily="34" charset="0"/>
              </a:rPr>
              <a:t>American Institutes for Research</a:t>
            </a:r>
          </a:p>
          <a:p>
            <a:pPr eaLnBrk="1" hangingPunct="1">
              <a:lnSpc>
                <a:spcPct val="80000"/>
              </a:lnSpc>
            </a:pPr>
            <a:endParaRPr lang="en-US" altLang="en-US" sz="2800" b="1" dirty="0">
              <a:solidFill>
                <a:srgbClr val="F2F2F2"/>
              </a:solidFill>
              <a:latin typeface="Arial" pitchFamily="34" charset="0"/>
              <a:cs typeface="Arial" pitchFamily="34" charset="0"/>
            </a:endParaRPr>
          </a:p>
        </p:txBody>
      </p:sp>
      <p:pic>
        <p:nvPicPr>
          <p:cNvPr id="2"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6324600" y="60960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12775" y="228600"/>
            <a:ext cx="8153400" cy="990600"/>
          </a:xfrm>
        </p:spPr>
        <p:txBody>
          <a:bodyPr/>
          <a:lstStyle/>
          <a:p>
            <a:r>
              <a:rPr lang="en-US" altLang="en-US" dirty="0"/>
              <a:t>Test Security Law</a:t>
            </a:r>
          </a:p>
        </p:txBody>
      </p:sp>
      <p:sp>
        <p:nvSpPr>
          <p:cNvPr id="31747" name="Content Placeholder 2"/>
          <p:cNvSpPr>
            <a:spLocks noGrp="1"/>
          </p:cNvSpPr>
          <p:nvPr>
            <p:ph sz="quarter" idx="1"/>
          </p:nvPr>
        </p:nvSpPr>
        <p:spPr>
          <a:xfrm>
            <a:off x="612775" y="1600200"/>
            <a:ext cx="8153400" cy="4495800"/>
          </a:xfrm>
        </p:spPr>
        <p:txBody>
          <a:bodyPr/>
          <a:lstStyle/>
          <a:p>
            <a:pPr>
              <a:spcAft>
                <a:spcPts val="600"/>
              </a:spcAft>
              <a:buClr>
                <a:srgbClr val="DD8047"/>
              </a:buClr>
              <a:buSzPct val="100000"/>
            </a:pPr>
            <a:r>
              <a:rPr lang="en-US" altLang="en-US" sz="2000" dirty="0"/>
              <a:t>Under Ohio law (OAC 3301-13-05; ORC 3319.151; ORC 3319.99), </a:t>
            </a:r>
            <a:r>
              <a:rPr lang="en-US" altLang="en-US" sz="2000" b="1" dirty="0"/>
              <a:t>releasing any test question or other content of a test to students or assisting students to cheat in any way </a:t>
            </a:r>
            <a:r>
              <a:rPr lang="en-US" altLang="en-US" sz="2000" dirty="0"/>
              <a:t>may result in invalidation of test scores, termination of employment, suspension of license to teach, and/or prosecution. </a:t>
            </a:r>
          </a:p>
          <a:p>
            <a:pPr>
              <a:spcAft>
                <a:spcPts val="600"/>
              </a:spcAft>
              <a:buClr>
                <a:srgbClr val="DD8047"/>
              </a:buClr>
              <a:buSzPct val="100000"/>
            </a:pPr>
            <a:r>
              <a:rPr lang="en-US" altLang="en-US" sz="2000" b="1" dirty="0"/>
              <a:t>A test incident must be reported </a:t>
            </a:r>
            <a:r>
              <a:rPr lang="en-US" altLang="en-US" sz="2000" dirty="0"/>
              <a:t>to the Ohio Department of Education as soon as it becomes known to the district. Investigations involving breaches in security (violating the Ohio Administrative Code) must be documented and submitted to the Ohio Department of Education within 10 days following the conclusion of the investigation.</a:t>
            </a:r>
          </a:p>
          <a:p>
            <a:pPr>
              <a:spcAft>
                <a:spcPts val="600"/>
              </a:spcAft>
              <a:buClr>
                <a:srgbClr val="DD8047"/>
              </a:buClr>
              <a:buSzPct val="100000"/>
            </a:pPr>
            <a:r>
              <a:rPr lang="en-US" altLang="en-US" sz="2000" dirty="0"/>
              <a:t> A summary of state security provisions is included in </a:t>
            </a:r>
            <a:br>
              <a:rPr lang="en-US" altLang="en-US" sz="2000" dirty="0"/>
            </a:br>
            <a:r>
              <a:rPr lang="en-US" altLang="en-US" sz="2000" dirty="0"/>
              <a:t>Rule 3301-13-05 of the Administrative Code. </a:t>
            </a:r>
          </a:p>
          <a:p>
            <a:pPr marL="0" indent="0">
              <a:buClr>
                <a:srgbClr val="0070C0"/>
              </a:buClr>
              <a:buSzPct val="100000"/>
              <a:buNone/>
            </a:pPr>
            <a:endParaRPr lang="en-US" altLang="en-US" sz="2200" dirty="0"/>
          </a:p>
        </p:txBody>
      </p:sp>
      <p:sp>
        <p:nvSpPr>
          <p:cNvPr id="4" name="Slide Number Placeholder 3"/>
          <p:cNvSpPr>
            <a:spLocks noGrp="1"/>
          </p:cNvSpPr>
          <p:nvPr>
            <p:ph type="sldNum" sz="quarter" idx="10"/>
          </p:nvPr>
        </p:nvSpPr>
        <p:spPr/>
        <p:txBody>
          <a:bodyPr>
            <a:normAutofit fontScale="85000" lnSpcReduction="20000"/>
          </a:bodyPr>
          <a:lstStyle/>
          <a:p>
            <a:pPr>
              <a:defRPr/>
            </a:pPr>
            <a:fld id="{625F832F-84BF-4705-9C95-D3DAD11EEC9F}" type="slidenum">
              <a:rPr lang="en-US" smtClean="0"/>
              <a:pPr>
                <a:defRPr/>
              </a:pPr>
              <a:t>10</a:t>
            </a:fld>
            <a:endParaRPr lang="en-US" dirty="0"/>
          </a:p>
        </p:txBody>
      </p:sp>
      <p:pic>
        <p:nvPicPr>
          <p:cNvPr id="2" nam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5352"/>
            <a:ext cx="609600" cy="609600"/>
          </a:xfrm>
          <a:prstGeom prst="rect">
            <a:avLst/>
          </a:prstGeom>
        </p:spPr>
      </p:pic>
    </p:spTree>
    <p:extLst>
      <p:ext uri="{BB962C8B-B14F-4D97-AF65-F5344CB8AC3E}">
        <p14:creationId xmlns:p14="http://schemas.microsoft.com/office/powerpoint/2010/main" val="5535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12775" y="228600"/>
            <a:ext cx="8153400" cy="990600"/>
          </a:xfrm>
        </p:spPr>
        <p:txBody>
          <a:bodyPr/>
          <a:lstStyle/>
          <a:p>
            <a:r>
              <a:rPr lang="en-US" altLang="en-US" dirty="0"/>
              <a:t>Ethical Use of Tests</a:t>
            </a:r>
            <a:endParaRPr lang="en-US" altLang="en-US" sz="2800"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4044264732"/>
              </p:ext>
            </p:extLst>
          </p:nvPr>
        </p:nvGraphicFramePr>
        <p:xfrm>
          <a:off x="312420" y="1676400"/>
          <a:ext cx="8461375" cy="4469344"/>
        </p:xfrm>
        <a:graphic>
          <a:graphicData uri="http://schemas.openxmlformats.org/drawingml/2006/table">
            <a:tbl>
              <a:tblPr firstRow="1" bandRow="1">
                <a:tableStyleId>{C4B1156A-380E-4F78-BDF5-A606A8083BF9}</a:tableStyleId>
              </a:tblPr>
              <a:tblGrid>
                <a:gridCol w="64008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1069975">
                  <a:extLst>
                    <a:ext uri="{9D8B030D-6E8A-4147-A177-3AD203B41FA5}">
                      <a16:colId xmlns="" xmlns:a16="http://schemas.microsoft.com/office/drawing/2014/main" val="20002"/>
                    </a:ext>
                  </a:extLst>
                </a:gridCol>
              </a:tblGrid>
              <a:tr h="433863">
                <a:tc>
                  <a:txBody>
                    <a:bodyPr/>
                    <a:lstStyle/>
                    <a:p>
                      <a:pPr marL="0" marR="0">
                        <a:spcBef>
                          <a:spcPts val="600"/>
                        </a:spcBef>
                        <a:spcAft>
                          <a:spcPts val="0"/>
                        </a:spcAft>
                      </a:pPr>
                      <a:r>
                        <a:rPr lang="en-US" sz="1800" baseline="0" dirty="0">
                          <a:latin typeface="Arial" pitchFamily="34" charset="0"/>
                        </a:rPr>
                        <a:t>Is this activity or behavior an ethical practice? </a:t>
                      </a:r>
                      <a:endParaRPr lang="en-US" sz="20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Yes</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No</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extLst>
                  <a:ext uri="{0D108BD9-81ED-4DB2-BD59-A6C34878D82A}">
                    <a16:rowId xmlns="" xmlns:a16="http://schemas.microsoft.com/office/drawing/2014/main" val="10000"/>
                  </a:ext>
                </a:extLst>
              </a:tr>
              <a:tr h="642092">
                <a:tc>
                  <a:txBody>
                    <a:bodyPr/>
                    <a:lstStyle/>
                    <a:p>
                      <a:pPr marL="0" marR="0">
                        <a:spcBef>
                          <a:spcPts val="600"/>
                        </a:spcBef>
                        <a:spcAft>
                          <a:spcPts val="0"/>
                        </a:spcAft>
                      </a:pPr>
                      <a:r>
                        <a:rPr lang="en-US" sz="1800" baseline="0" dirty="0">
                          <a:latin typeface="Arial" pitchFamily="34" charset="0"/>
                        </a:rPr>
                        <a:t>Making a copy of the alternate assessments and/or preparing a student study guide based on the alternate assessments. </a:t>
                      </a:r>
                      <a:endParaRPr lang="en-US" sz="20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 </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X</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extLst>
                  <a:ext uri="{0D108BD9-81ED-4DB2-BD59-A6C34878D82A}">
                    <a16:rowId xmlns="" xmlns:a16="http://schemas.microsoft.com/office/drawing/2014/main" val="10001"/>
                  </a:ext>
                </a:extLst>
              </a:tr>
              <a:tr h="676645">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baseline="0" dirty="0">
                          <a:latin typeface="Arial" pitchFamily="34" charset="0"/>
                        </a:rPr>
                        <a:t>Changing a student’s response. </a:t>
                      </a:r>
                      <a:endParaRPr lang="en-US" sz="24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1600" baseline="0" dirty="0">
                          <a:latin typeface="Arial" pitchFamily="34" charset="0"/>
                        </a:rPr>
                        <a:t> X</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extLst>
                  <a:ext uri="{0D108BD9-81ED-4DB2-BD59-A6C34878D82A}">
                    <a16:rowId xmlns="" xmlns:a16="http://schemas.microsoft.com/office/drawing/2014/main" val="10002"/>
                  </a:ext>
                </a:extLst>
              </a:tr>
              <a:tr h="433863">
                <a:tc>
                  <a:txBody>
                    <a:bodyPr/>
                    <a:lstStyle/>
                    <a:p>
                      <a:pPr marL="0" marR="0">
                        <a:spcBef>
                          <a:spcPts val="0"/>
                        </a:spcBef>
                        <a:spcAft>
                          <a:spcPts val="0"/>
                        </a:spcAft>
                      </a:pPr>
                      <a:r>
                        <a:rPr lang="en-US" sz="2000" baseline="0" dirty="0">
                          <a:latin typeface="Arial" pitchFamily="34" charset="0"/>
                        </a:rPr>
                        <a:t>Hinting to a student to reconsider any answers given </a:t>
                      </a:r>
                    </a:p>
                    <a:p>
                      <a:pPr marL="0" marR="0">
                        <a:spcBef>
                          <a:spcPts val="0"/>
                        </a:spcBef>
                        <a:spcAft>
                          <a:spcPts val="0"/>
                        </a:spcAft>
                      </a:pPr>
                      <a:r>
                        <a:rPr lang="en-US" sz="2000" baseline="0" dirty="0">
                          <a:latin typeface="Arial" pitchFamily="34" charset="0"/>
                        </a:rPr>
                        <a:t>on a test. </a:t>
                      </a:r>
                      <a:endParaRPr lang="en-US" sz="24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 </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X</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extLst>
                  <a:ext uri="{0D108BD9-81ED-4DB2-BD59-A6C34878D82A}">
                    <a16:rowId xmlns="" xmlns:a16="http://schemas.microsoft.com/office/drawing/2014/main" val="10003"/>
                  </a:ext>
                </a:extLst>
              </a:tr>
              <a:tr h="642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latin typeface="Arial" pitchFamily="34" charset="0"/>
                        </a:rPr>
                        <a:t>Revealing the test scores of one student to another student. </a:t>
                      </a:r>
                      <a:endParaRPr lang="en-US" sz="24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 </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X</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extLst>
                  <a:ext uri="{0D108BD9-81ED-4DB2-BD59-A6C34878D82A}">
                    <a16:rowId xmlns="" xmlns:a16="http://schemas.microsoft.com/office/drawing/2014/main" val="10004"/>
                  </a:ext>
                </a:extLst>
              </a:tr>
              <a:tr h="642092">
                <a:tc>
                  <a:txBody>
                    <a:bodyPr/>
                    <a:lstStyle/>
                    <a:p>
                      <a:pPr marL="0" marR="0">
                        <a:spcBef>
                          <a:spcPts val="600"/>
                        </a:spcBef>
                        <a:spcAft>
                          <a:spcPts val="0"/>
                        </a:spcAft>
                      </a:pPr>
                      <a:r>
                        <a:rPr lang="en-US" sz="1800" baseline="0" dirty="0">
                          <a:latin typeface="Arial" pitchFamily="34" charset="0"/>
                        </a:rPr>
                        <a:t>Providing teachers and counselors with information they need to interpret test results. </a:t>
                      </a:r>
                      <a:endParaRPr lang="en-US" sz="20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X</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tc>
                  <a:txBody>
                    <a:bodyPr/>
                    <a:lstStyle/>
                    <a:p>
                      <a:pPr marL="0" marR="0" algn="ctr">
                        <a:spcBef>
                          <a:spcPts val="600"/>
                        </a:spcBef>
                        <a:spcAft>
                          <a:spcPts val="0"/>
                        </a:spcAft>
                      </a:pPr>
                      <a:r>
                        <a:rPr lang="en-US" sz="1600" baseline="0" dirty="0">
                          <a:latin typeface="Arial" pitchFamily="34" charset="0"/>
                        </a:rPr>
                        <a:t> </a:t>
                      </a:r>
                      <a:endParaRPr lang="en-US" sz="1800" baseline="0" dirty="0">
                        <a:latin typeface="Arial" pitchFamily="34" charset="0"/>
                        <a:ea typeface="Times New Roman"/>
                      </a:endParaRPr>
                    </a:p>
                  </a:txBody>
                  <a:tcPr marL="68580" marR="68580" marT="0" marB="0" anchor="ctr">
                    <a:solidFill>
                      <a:schemeClr val="accent1">
                        <a:lumMod val="40000"/>
                        <a:lumOff val="60000"/>
                      </a:schemeClr>
                    </a:solidFill>
                  </a:tcPr>
                </a:tc>
                <a:extLst>
                  <a:ext uri="{0D108BD9-81ED-4DB2-BD59-A6C34878D82A}">
                    <a16:rowId xmlns="" xmlns:a16="http://schemas.microsoft.com/office/drawing/2014/main" val="10005"/>
                  </a:ext>
                </a:extLst>
              </a:tr>
              <a:tr h="433863">
                <a:tc>
                  <a:txBody>
                    <a:bodyPr/>
                    <a:lstStyle/>
                    <a:p>
                      <a:pPr marL="0" marR="0">
                        <a:spcBef>
                          <a:spcPts val="600"/>
                        </a:spcBef>
                        <a:spcAft>
                          <a:spcPts val="0"/>
                        </a:spcAft>
                      </a:pPr>
                      <a:r>
                        <a:rPr lang="en-US" sz="1800" baseline="0" dirty="0">
                          <a:latin typeface="Arial" pitchFamily="34" charset="0"/>
                        </a:rPr>
                        <a:t>Preparing students for the alternate assessments by incorporating the extended standards in the appropriate subject curriculum. </a:t>
                      </a:r>
                      <a:endParaRPr lang="en-US" sz="20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r>
                        <a:rPr lang="en-US" sz="1600" baseline="0" dirty="0">
                          <a:latin typeface="Arial" pitchFamily="34" charset="0"/>
                        </a:rPr>
                        <a:t> X</a:t>
                      </a: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tc>
                  <a:txBody>
                    <a:bodyPr/>
                    <a:lstStyle/>
                    <a:p>
                      <a:pPr marL="0" marR="0" algn="ctr">
                        <a:spcBef>
                          <a:spcPts val="600"/>
                        </a:spcBef>
                        <a:spcAft>
                          <a:spcPts val="0"/>
                        </a:spcAft>
                      </a:pPr>
                      <a:endParaRPr lang="en-US" sz="1800" baseline="0" dirty="0">
                        <a:latin typeface="Arial" pitchFamily="34" charset="0"/>
                        <a:ea typeface="Times New Roman"/>
                      </a:endParaRPr>
                    </a:p>
                  </a:txBody>
                  <a:tcPr marL="68580" marR="68580" marT="0" marB="0" anchor="ctr">
                    <a:solidFill>
                      <a:schemeClr val="accent1">
                        <a:lumMod val="20000"/>
                        <a:lumOff val="80000"/>
                      </a:schemeClr>
                    </a:solidFill>
                  </a:tcPr>
                </a:tc>
                <a:extLst>
                  <a:ext uri="{0D108BD9-81ED-4DB2-BD59-A6C34878D82A}">
                    <a16:rowId xmlns="" xmlns:a16="http://schemas.microsoft.com/office/drawing/2014/main" val="10006"/>
                  </a:ext>
                </a:extLst>
              </a:tr>
            </a:tbl>
          </a:graphicData>
        </a:graphic>
      </p:graphicFrame>
      <p:sp>
        <p:nvSpPr>
          <p:cNvPr id="4" name="Slide Number Placeholder 3"/>
          <p:cNvSpPr>
            <a:spLocks noGrp="1"/>
          </p:cNvSpPr>
          <p:nvPr>
            <p:ph type="sldNum" sz="quarter" idx="10"/>
          </p:nvPr>
        </p:nvSpPr>
        <p:spPr/>
        <p:txBody>
          <a:bodyPr>
            <a:normAutofit fontScale="85000" lnSpcReduction="20000"/>
          </a:bodyPr>
          <a:lstStyle/>
          <a:p>
            <a:pPr>
              <a:defRPr/>
            </a:pPr>
            <a:fld id="{F3B1E729-A3FD-4EF5-B056-6AD5358F7678}" type="slidenum">
              <a:rPr lang="en-US" smtClean="0"/>
              <a:pPr>
                <a:defRPr/>
              </a:pPr>
              <a:t>11</a:t>
            </a:fld>
            <a:endParaRPr lang="en-US" dirty="0"/>
          </a:p>
        </p:txBody>
      </p:sp>
      <p:pic>
        <p:nvPicPr>
          <p:cNvPr id="2" nam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for the Spring 2017 Administration     </a:t>
            </a:r>
          </a:p>
        </p:txBody>
      </p:sp>
      <p:sp>
        <p:nvSpPr>
          <p:cNvPr id="3" name="Content Placeholder 2"/>
          <p:cNvSpPr>
            <a:spLocks noGrp="1"/>
          </p:cNvSpPr>
          <p:nvPr>
            <p:ph sz="quarter" idx="1"/>
          </p:nvPr>
        </p:nvSpPr>
        <p:spPr/>
        <p:txBody>
          <a:bodyPr/>
          <a:lstStyle/>
          <a:p>
            <a:pPr lvl="0"/>
            <a:r>
              <a:rPr lang="en-US" sz="2000" u="sng" dirty="0"/>
              <a:t>There is now one field test task on each form.</a:t>
            </a:r>
            <a:r>
              <a:rPr lang="en-US" sz="2000" dirty="0"/>
              <a:t> It appears at the end of each form as Task 13. Every student, regardless of starting and concluding task, is required to take Task 13 on each test. </a:t>
            </a:r>
          </a:p>
          <a:p>
            <a:pPr lvl="0"/>
            <a:endParaRPr lang="en-US" sz="2000" dirty="0"/>
          </a:p>
          <a:p>
            <a:pPr lvl="0"/>
            <a:r>
              <a:rPr lang="en-US" sz="2000" u="sng" dirty="0"/>
              <a:t>TA-Alt and TE-Alt user roles no longer exist in TIDE.</a:t>
            </a:r>
            <a:r>
              <a:rPr lang="en-US" sz="2000" dirty="0"/>
              <a:t> All teachers, including those who teach students who participate in the AASCD, are included in the </a:t>
            </a:r>
            <a:r>
              <a:rPr lang="en-US" sz="2000" b="1" dirty="0"/>
              <a:t>TE </a:t>
            </a:r>
            <a:r>
              <a:rPr lang="en-US" sz="2000" dirty="0"/>
              <a:t>user role. Similarly, all test administrators, including those who administer the AASCD to students, are included in the</a:t>
            </a:r>
            <a:r>
              <a:rPr lang="en-US" sz="2000" b="1" dirty="0"/>
              <a:t> TA </a:t>
            </a:r>
            <a:r>
              <a:rPr lang="en-US" sz="2000" dirty="0"/>
              <a:t>user role. TA-Alt and TE-Alt users from the Spring 2016 administration now are TA and TE users, respectively. </a:t>
            </a:r>
          </a:p>
          <a:p>
            <a:endParaRPr lang="en-US" dirty="0"/>
          </a:p>
        </p:txBody>
      </p:sp>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12</a:t>
            </a:fld>
            <a:endParaRPr lang="en-US" dirty="0"/>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7764">
            <a:off x="7870825" y="195721"/>
            <a:ext cx="968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617660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for the Spring 2017 Administration (cont.)  </a:t>
            </a:r>
          </a:p>
        </p:txBody>
      </p:sp>
      <p:sp>
        <p:nvSpPr>
          <p:cNvPr id="3" name="Content Placeholder 2"/>
          <p:cNvSpPr>
            <a:spLocks noGrp="1"/>
          </p:cNvSpPr>
          <p:nvPr>
            <p:ph sz="quarter" idx="1"/>
          </p:nvPr>
        </p:nvSpPr>
        <p:spPr/>
        <p:txBody>
          <a:bodyPr/>
          <a:lstStyle/>
          <a:p>
            <a:pPr lvl="0"/>
            <a:r>
              <a:rPr lang="en-US" sz="2400" u="sng" dirty="0"/>
              <a:t>The Plan and Manage Testing, Test Completion Rates, and Test Status Code Reports tasks have moved from the Test Management Center in the Online Reporting System (ORS) to the Monitoring Test Progress in the Test Information Distribution Engine (TIDE).</a:t>
            </a:r>
            <a:r>
              <a:rPr lang="en-US" sz="2400" dirty="0"/>
              <a:t> TEs, TAs and second raters are encouraged to confirm that a test has been submitted by following the steps provided in the </a:t>
            </a:r>
            <a:r>
              <a:rPr lang="en-US" sz="2400" i="1" dirty="0"/>
              <a:t>TIDE User Guide</a:t>
            </a:r>
            <a:r>
              <a:rPr lang="en-US" sz="2400" dirty="0"/>
              <a:t>, located on the Ohio Alternate Assessment Portal. </a:t>
            </a:r>
          </a:p>
        </p:txBody>
      </p:sp>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13</a:t>
            </a:fld>
            <a:endParaRPr lang="en-US" dirty="0"/>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7764">
            <a:off x="7870825" y="195721"/>
            <a:ext cx="968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551072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4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r>
              <a:rPr lang="en-US" altLang="en-US" sz="4800" dirty="0">
                <a:solidFill>
                  <a:schemeClr val="tx1"/>
                </a:solidFill>
                <a:latin typeface="Arial" pitchFamily="34" charset="0"/>
                <a:cs typeface="Arial" pitchFamily="34" charset="0"/>
              </a:rPr>
              <a:t>Test Design Accessibility</a:t>
            </a:r>
          </a:p>
        </p:txBody>
      </p:sp>
      <p:sp>
        <p:nvSpPr>
          <p:cNvPr id="72708" name="Rectangle 16"/>
          <p:cNvSpPr>
            <a:spLocks noGrp="1" noChangeArrowheads="1"/>
          </p:cNvSpPr>
          <p:nvPr>
            <p:ph type="sldNum" sz="quarter" idx="4294967295"/>
          </p:nvPr>
        </p:nvSpPr>
        <p:spPr bwMode="auto">
          <a:xfrm>
            <a:off x="-15875" y="1744663"/>
            <a:ext cx="1295400" cy="701675"/>
          </a:xfrm>
          <a:ln>
            <a:miter lim="800000"/>
            <a:headEnd/>
            <a:tailEnd/>
          </a:ln>
        </p:spPr>
        <p:txBody>
          <a:bodyPr wrap="square" lIns="91440" tIns="45720" rIns="91440" bIns="45720" numCol="1" compatLnSpc="1">
            <a:prstTxWarp prst="textNoShape">
              <a:avLst/>
            </a:prstTxWarp>
          </a:bodyPr>
          <a:lstStyle/>
          <a:p>
            <a:pPr>
              <a:defRPr/>
            </a:pPr>
            <a:fld id="{038BC19A-7E74-44FA-B29A-34DDFA5EF629}" type="slidenum">
              <a:rPr lang="en-US" smtClean="0"/>
              <a:pPr>
                <a:defRPr/>
              </a:pPr>
              <a:t>14</a:t>
            </a:fld>
            <a:endParaRPr lang="en-US" dirty="0"/>
          </a:p>
        </p:txBody>
      </p:sp>
      <p:pic>
        <p:nvPicPr>
          <p:cNvPr id="2" nam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28800" y="4710112"/>
            <a:ext cx="2082800" cy="1520825"/>
            <a:chOff x="1828800" y="4800600"/>
            <a:chExt cx="2082800" cy="1520825"/>
          </a:xfrm>
        </p:grpSpPr>
        <p:pic>
          <p:nvPicPr>
            <p:cNvPr id="6144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800600"/>
              <a:ext cx="18891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10"/>
            <p:cNvSpPr>
              <a:spLocks noChangeArrowheads="1"/>
            </p:cNvSpPr>
            <p:nvPr/>
          </p:nvSpPr>
          <p:spPr bwMode="auto">
            <a:xfrm>
              <a:off x="3524250" y="5951538"/>
              <a:ext cx="38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spcBef>
                  <a:spcPct val="0"/>
                </a:spcBef>
                <a:buClrTx/>
                <a:buSzTx/>
                <a:buFontTx/>
                <a:buNone/>
              </a:pPr>
              <a:r>
                <a:rPr lang="en-US" altLang="en-US" sz="1800" dirty="0">
                  <a:latin typeface="Tahoma" pitchFamily="34" charset="0"/>
                </a:rPr>
                <a:t>™</a:t>
              </a:r>
            </a:p>
          </p:txBody>
        </p:sp>
      </p:grpSp>
      <p:sp>
        <p:nvSpPr>
          <p:cNvPr id="61442" name="Rectangle 2"/>
          <p:cNvSpPr>
            <a:spLocks noGrp="1" noChangeArrowheads="1"/>
          </p:cNvSpPr>
          <p:nvPr>
            <p:ph type="title"/>
          </p:nvPr>
        </p:nvSpPr>
        <p:spPr>
          <a:xfrm>
            <a:off x="609600" y="366713"/>
            <a:ext cx="7793038" cy="928687"/>
          </a:xfrm>
        </p:spPr>
        <p:txBody>
          <a:bodyPr/>
          <a:lstStyle/>
          <a:p>
            <a:pPr eaLnBrk="1" hangingPunct="1"/>
            <a:r>
              <a:rPr lang="en-US" altLang="en-US" dirty="0">
                <a:solidFill>
                  <a:srgbClr val="775F55"/>
                </a:solidFill>
              </a:rPr>
              <a:t>Accessibility</a:t>
            </a:r>
          </a:p>
        </p:txBody>
      </p:sp>
      <p:sp>
        <p:nvSpPr>
          <p:cNvPr id="62468"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D8EE1E4D-718C-420C-ACD4-E3790E7425D8}" type="slidenum">
              <a:rPr lang="en-US"/>
              <a:pPr>
                <a:defRPr/>
              </a:pPr>
              <a:t>15</a:t>
            </a:fld>
            <a:endParaRPr lang="en-US" dirty="0"/>
          </a:p>
        </p:txBody>
      </p:sp>
      <p:sp>
        <p:nvSpPr>
          <p:cNvPr id="61444" name="Rectangle 4"/>
          <p:cNvSpPr>
            <a:spLocks noGrp="1" noChangeArrowheads="1"/>
          </p:cNvSpPr>
          <p:nvPr>
            <p:ph sz="quarter" idx="1"/>
          </p:nvPr>
        </p:nvSpPr>
        <p:spPr>
          <a:xfrm>
            <a:off x="609600" y="1828800"/>
            <a:ext cx="8229600" cy="2973388"/>
          </a:xfrm>
        </p:spPr>
        <p:txBody>
          <a:bodyPr/>
          <a:lstStyle/>
          <a:p>
            <a:pPr marL="365125" indent="-255588" eaLnBrk="1" hangingPunct="1"/>
            <a:r>
              <a:rPr lang="en-US" altLang="en-US" sz="2800" dirty="0"/>
              <a:t>Picture Communication Symbols™ (PCS™) have been used throughout the tasks and items.</a:t>
            </a:r>
          </a:p>
          <a:p>
            <a:pPr marL="365125" indent="-255588" eaLnBrk="1" hangingPunct="1"/>
            <a:endParaRPr lang="en-US" altLang="en-US" sz="2800" dirty="0"/>
          </a:p>
          <a:p>
            <a:pPr marL="365125" indent="-255588" eaLnBrk="1" hangingPunct="1"/>
            <a:r>
              <a:rPr lang="en-US" altLang="en-US" sz="2800" dirty="0"/>
              <a:t>If your student uses a different symbol for the same word, you may substitute that symbol for the one provided. For example:</a:t>
            </a:r>
          </a:p>
        </p:txBody>
      </p:sp>
      <p:grpSp>
        <p:nvGrpSpPr>
          <p:cNvPr id="2" name="Group 1"/>
          <p:cNvGrpSpPr/>
          <p:nvPr/>
        </p:nvGrpSpPr>
        <p:grpSpPr>
          <a:xfrm>
            <a:off x="5562600" y="4648200"/>
            <a:ext cx="1894114" cy="1582737"/>
            <a:chOff x="5562600" y="4800600"/>
            <a:chExt cx="1894114" cy="1582737"/>
          </a:xfrm>
        </p:grpSpPr>
        <p:pic>
          <p:nvPicPr>
            <p:cNvPr id="6144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800600"/>
              <a:ext cx="18288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11"/>
            <p:cNvSpPr>
              <a:spLocks noChangeArrowheads="1"/>
            </p:cNvSpPr>
            <p:nvPr/>
          </p:nvSpPr>
          <p:spPr bwMode="auto">
            <a:xfrm>
              <a:off x="7069364" y="6013450"/>
              <a:ext cx="38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spcBef>
                  <a:spcPct val="0"/>
                </a:spcBef>
                <a:buClrTx/>
                <a:buSzTx/>
                <a:buFontTx/>
                <a:buNone/>
              </a:pPr>
              <a:r>
                <a:rPr lang="en-US" altLang="en-US" sz="1800" dirty="0">
                  <a:latin typeface="Tahoma" pitchFamily="34" charset="0"/>
                </a:rPr>
                <a:t>™</a:t>
              </a:r>
            </a:p>
          </p:txBody>
        </p:sp>
      </p:grpSp>
      <p:pic>
        <p:nvPicPr>
          <p:cNvPr id="4" nam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pPr eaLnBrk="1" hangingPunct="1"/>
            <a:r>
              <a:rPr lang="en-US" altLang="en-US">
                <a:solidFill>
                  <a:srgbClr val="775F55"/>
                </a:solidFill>
                <a:latin typeface="Arial" pitchFamily="34" charset="0"/>
                <a:cs typeface="Arial" pitchFamily="34" charset="0"/>
              </a:rPr>
              <a:t>Accessibility </a:t>
            </a:r>
            <a:r>
              <a:rPr lang="en-US" altLang="en-US" sz="2400">
                <a:solidFill>
                  <a:srgbClr val="775F55"/>
                </a:solidFill>
                <a:latin typeface="Arial" pitchFamily="34" charset="0"/>
                <a:cs typeface="Arial" pitchFamily="34" charset="0"/>
              </a:rPr>
              <a:t>(cont.)</a:t>
            </a:r>
          </a:p>
        </p:txBody>
      </p:sp>
      <p:sp>
        <p:nvSpPr>
          <p:cNvPr id="69636" name="Rectangle 5"/>
          <p:cNvSpPr>
            <a:spLocks noGrp="1" noChangeArrowheads="1"/>
          </p:cNvSpPr>
          <p:nvPr>
            <p:ph sz="quarter" idx="1"/>
          </p:nvPr>
        </p:nvSpPr>
        <p:spPr>
          <a:xfrm>
            <a:off x="533400" y="1600200"/>
            <a:ext cx="3886200" cy="4572000"/>
          </a:xfrm>
        </p:spPr>
        <p:txBody>
          <a:bodyPr/>
          <a:lstStyle/>
          <a:p>
            <a:pPr marL="109537" indent="0" eaLnBrk="1" fontAlgn="auto" hangingPunct="1">
              <a:spcBef>
                <a:spcPts val="0"/>
              </a:spcBef>
              <a:spcAft>
                <a:spcPts val="600"/>
              </a:spcAft>
              <a:buClr>
                <a:srgbClr val="FF6600"/>
              </a:buClr>
              <a:buNone/>
              <a:defRPr/>
            </a:pPr>
            <a:r>
              <a:rPr lang="en-US" sz="2500" b="1" dirty="0">
                <a:latin typeface="Arial" pitchFamily="34" charset="0"/>
                <a:cs typeface="Arial" pitchFamily="34" charset="0"/>
              </a:rPr>
              <a:t>Response Options:</a:t>
            </a:r>
          </a:p>
          <a:p>
            <a:pPr marL="457200" indent="-347663" eaLnBrk="1" fontAlgn="auto" hangingPunct="1">
              <a:spcBef>
                <a:spcPts val="0"/>
              </a:spcBef>
              <a:spcAft>
                <a:spcPts val="600"/>
              </a:spcAft>
              <a:buClr>
                <a:srgbClr val="FF6600"/>
              </a:buClr>
              <a:defRPr/>
            </a:pPr>
            <a:r>
              <a:rPr lang="en-US" sz="2500" dirty="0">
                <a:latin typeface="Arial" pitchFamily="34" charset="0"/>
                <a:cs typeface="Arial" pitchFamily="34" charset="0"/>
              </a:rPr>
              <a:t>Indicate each response option aloud, in order.</a:t>
            </a:r>
          </a:p>
          <a:p>
            <a:pPr marL="457200" indent="-347663" eaLnBrk="1" fontAlgn="auto" hangingPunct="1">
              <a:spcBef>
                <a:spcPts val="0"/>
              </a:spcBef>
              <a:spcAft>
                <a:spcPts val="600"/>
              </a:spcAft>
              <a:buClr>
                <a:srgbClr val="FF6600"/>
              </a:buClr>
              <a:defRPr/>
            </a:pPr>
            <a:r>
              <a:rPr lang="en-US" sz="2500" dirty="0">
                <a:latin typeface="Arial" pitchFamily="34" charset="0"/>
                <a:cs typeface="Arial" pitchFamily="34" charset="0"/>
              </a:rPr>
              <a:t>Indicate the concrete objects.</a:t>
            </a:r>
          </a:p>
          <a:p>
            <a:pPr marL="457200" indent="-347663" eaLnBrk="1" fontAlgn="auto" hangingPunct="1">
              <a:spcBef>
                <a:spcPts val="0"/>
              </a:spcBef>
              <a:spcAft>
                <a:spcPts val="600"/>
              </a:spcAft>
              <a:buClr>
                <a:srgbClr val="FF6600"/>
              </a:buClr>
              <a:defRPr/>
            </a:pPr>
            <a:r>
              <a:rPr lang="en-US" sz="2500" dirty="0">
                <a:latin typeface="Arial" pitchFamily="34" charset="0"/>
                <a:cs typeface="Arial" pitchFamily="34" charset="0"/>
              </a:rPr>
              <a:t>Use photographs used in instruction, if desired.</a:t>
            </a:r>
          </a:p>
          <a:p>
            <a:pPr eaLnBrk="1" hangingPunct="1">
              <a:spcBef>
                <a:spcPct val="0"/>
              </a:spcBef>
              <a:buClr>
                <a:srgbClr val="FF6600"/>
              </a:buClr>
              <a:buFont typeface="Wingdings 2" pitchFamily="18" charset="2"/>
              <a:buChar char=""/>
              <a:defRPr/>
            </a:pPr>
            <a:endParaRPr lang="en-US" sz="2500" dirty="0"/>
          </a:p>
        </p:txBody>
      </p:sp>
      <p:sp>
        <p:nvSpPr>
          <p:cNvPr id="3" name="Rectangle 6"/>
          <p:cNvSpPr>
            <a:spLocks noGrp="1" noChangeArrowheads="1"/>
          </p:cNvSpPr>
          <p:nvPr>
            <p:ph sz="quarter" idx="2"/>
          </p:nvPr>
        </p:nvSpPr>
        <p:spPr>
          <a:xfrm>
            <a:off x="4724400" y="1589088"/>
            <a:ext cx="4083050" cy="4572000"/>
          </a:xfrm>
        </p:spPr>
        <p:txBody>
          <a:bodyPr>
            <a:normAutofit/>
          </a:bodyPr>
          <a:lstStyle/>
          <a:p>
            <a:pPr marL="457200" indent="-347663" eaLnBrk="1" fontAlgn="auto" hangingPunct="1">
              <a:spcBef>
                <a:spcPts val="0"/>
              </a:spcBef>
              <a:spcAft>
                <a:spcPts val="600"/>
              </a:spcAft>
              <a:buClr>
                <a:srgbClr val="FF6600"/>
              </a:buClr>
              <a:defRPr/>
            </a:pPr>
            <a:endParaRPr lang="en-US" sz="2500" dirty="0">
              <a:latin typeface="Arial" pitchFamily="34" charset="0"/>
              <a:cs typeface="Arial" pitchFamily="34" charset="0"/>
            </a:endParaRPr>
          </a:p>
          <a:p>
            <a:pPr marL="457200" indent="-347663" eaLnBrk="1" fontAlgn="auto" hangingPunct="1">
              <a:spcBef>
                <a:spcPts val="0"/>
              </a:spcBef>
              <a:spcAft>
                <a:spcPts val="600"/>
              </a:spcAft>
              <a:buClr>
                <a:srgbClr val="FF6600"/>
              </a:buClr>
              <a:defRPr/>
            </a:pPr>
            <a:r>
              <a:rPr lang="en-US" sz="2500" dirty="0">
                <a:latin typeface="Arial" pitchFamily="34" charset="0"/>
                <a:cs typeface="Arial" pitchFamily="34" charset="0"/>
              </a:rPr>
              <a:t>Have student touch or hold the object.</a:t>
            </a:r>
          </a:p>
          <a:p>
            <a:pPr marL="457200" indent="-347663" eaLnBrk="1" fontAlgn="auto" hangingPunct="1">
              <a:spcBef>
                <a:spcPts val="0"/>
              </a:spcBef>
              <a:spcAft>
                <a:spcPts val="600"/>
              </a:spcAft>
              <a:buClr>
                <a:srgbClr val="FF6600"/>
              </a:buClr>
              <a:defRPr/>
            </a:pPr>
            <a:r>
              <a:rPr lang="en-US" altLang="en-US" sz="2500" dirty="0">
                <a:latin typeface="Arial" pitchFamily="34" charset="0"/>
                <a:cs typeface="Arial" pitchFamily="34" charset="0"/>
              </a:rPr>
              <a:t>Substitute concrete objects when appropriate even if they are not listed in the adaptive instructions.</a:t>
            </a:r>
          </a:p>
          <a:p>
            <a:pPr marL="457200" indent="-347663" eaLnBrk="1" fontAlgn="auto" hangingPunct="1">
              <a:lnSpc>
                <a:spcPct val="120000"/>
              </a:lnSpc>
              <a:spcBef>
                <a:spcPts val="0"/>
              </a:spcBef>
              <a:spcAft>
                <a:spcPts val="0"/>
              </a:spcAft>
              <a:buClr>
                <a:srgbClr val="FF6600"/>
              </a:buClr>
              <a:defRPr/>
            </a:pPr>
            <a:endParaRPr lang="en-US" sz="2500" dirty="0">
              <a:latin typeface="Arial" pitchFamily="34" charset="0"/>
              <a:cs typeface="Arial" pitchFamily="34" charset="0"/>
            </a:endParaRPr>
          </a:p>
          <a:p>
            <a:pPr marL="365760" indent="-256032" eaLnBrk="1" fontAlgn="auto" hangingPunct="1">
              <a:lnSpc>
                <a:spcPct val="120000"/>
              </a:lnSpc>
              <a:spcBef>
                <a:spcPts val="0"/>
              </a:spcBef>
              <a:spcAft>
                <a:spcPts val="0"/>
              </a:spcAft>
              <a:buClr>
                <a:srgbClr val="FF6600"/>
              </a:buClr>
              <a:buFont typeface="Wingdings 2" pitchFamily="18" charset="2"/>
              <a:buChar char=""/>
              <a:defRPr/>
            </a:pPr>
            <a:endParaRPr lang="en-US" sz="2500" dirty="0">
              <a:latin typeface="Arial" pitchFamily="34" charset="0"/>
              <a:cs typeface="Arial" pitchFamily="34" charset="0"/>
            </a:endParaRPr>
          </a:p>
        </p:txBody>
      </p:sp>
      <p:sp>
        <p:nvSpPr>
          <p:cNvPr id="63492" name="Slide Number Placeholder 6"/>
          <p:cNvSpPr>
            <a:spLocks noGrp="1"/>
          </p:cNvSpPr>
          <p:nvPr>
            <p:ph type="sldNum" sz="quarter" idx="11"/>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41006EF8-3C33-4B90-92AE-02C525EF09C8}" type="slidenum">
              <a:rPr lang="en-US"/>
              <a:pPr>
                <a:defRPr/>
              </a:pPr>
              <a:t>16</a:t>
            </a:fld>
            <a:endParaRPr lang="en-US" dirty="0"/>
          </a:p>
        </p:txBody>
      </p:sp>
      <p:pic>
        <p:nvPicPr>
          <p:cNvPr id="2" name="1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858000" y="624840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a:solidFill>
                  <a:srgbClr val="775F55"/>
                </a:solidFill>
                <a:latin typeface="Arial" pitchFamily="34" charset="0"/>
                <a:cs typeface="Arial" pitchFamily="34" charset="0"/>
              </a:rPr>
              <a:t>Accessibility</a:t>
            </a:r>
            <a:r>
              <a:rPr lang="en-US" altLang="en-US" dirty="0">
                <a:latin typeface="Arial" pitchFamily="34" charset="0"/>
                <a:cs typeface="Arial" pitchFamily="34" charset="0"/>
              </a:rPr>
              <a:t> </a:t>
            </a:r>
            <a:r>
              <a:rPr lang="en-US" altLang="en-US" sz="2400" dirty="0">
                <a:latin typeface="Arial" pitchFamily="34" charset="0"/>
                <a:cs typeface="Arial" pitchFamily="34" charset="0"/>
              </a:rPr>
              <a:t>(cont.)</a:t>
            </a:r>
          </a:p>
        </p:txBody>
      </p:sp>
      <p:sp>
        <p:nvSpPr>
          <p:cNvPr id="64515" name="Content Placeholder 2"/>
          <p:cNvSpPr>
            <a:spLocks noGrp="1"/>
          </p:cNvSpPr>
          <p:nvPr>
            <p:ph sz="quarter" idx="1"/>
          </p:nvPr>
        </p:nvSpPr>
        <p:spPr>
          <a:xfrm>
            <a:off x="609600" y="1589088"/>
            <a:ext cx="3886200" cy="4572000"/>
          </a:xfrm>
        </p:spPr>
        <p:txBody>
          <a:bodyPr/>
          <a:lstStyle/>
          <a:p>
            <a:pPr marL="0" indent="0">
              <a:buClr>
                <a:srgbClr val="FF6600"/>
              </a:buClr>
              <a:buNone/>
            </a:pPr>
            <a:r>
              <a:rPr lang="en-US" altLang="en-US" sz="2500" b="1" dirty="0">
                <a:latin typeface="Arial" pitchFamily="34" charset="0"/>
                <a:cs typeface="Arial" pitchFamily="34" charset="0"/>
              </a:rPr>
              <a:t>Customizing: </a:t>
            </a:r>
          </a:p>
          <a:p>
            <a:pPr>
              <a:buClr>
                <a:srgbClr val="FF6600"/>
              </a:buClr>
            </a:pPr>
            <a:r>
              <a:rPr lang="en-US" altLang="en-US" sz="2500" dirty="0">
                <a:latin typeface="Arial" pitchFamily="34" charset="0"/>
                <a:cs typeface="Arial" pitchFamily="34" charset="0"/>
              </a:rPr>
              <a:t>Laminate materials if needed (remember, all materials are secure).</a:t>
            </a:r>
          </a:p>
          <a:p>
            <a:pPr>
              <a:buClr>
                <a:srgbClr val="FF6600"/>
              </a:buClr>
            </a:pPr>
            <a:r>
              <a:rPr lang="en-US" altLang="en-US" sz="2500" dirty="0">
                <a:latin typeface="Arial" pitchFamily="34" charset="0"/>
                <a:cs typeface="Arial" pitchFamily="34" charset="0"/>
              </a:rPr>
              <a:t>Provide calculators and scrap paper unless otherwise noted.</a:t>
            </a:r>
          </a:p>
          <a:p>
            <a:pPr>
              <a:buClr>
                <a:srgbClr val="FF6600"/>
              </a:buClr>
            </a:pPr>
            <a:r>
              <a:rPr lang="en-US" altLang="en-US" sz="2500" dirty="0">
                <a:latin typeface="Arial" pitchFamily="34" charset="0"/>
                <a:cs typeface="Arial" pitchFamily="34" charset="0"/>
              </a:rPr>
              <a:t>Allow student to use the AAC that is used during daily communication.</a:t>
            </a:r>
          </a:p>
        </p:txBody>
      </p:sp>
      <p:sp>
        <p:nvSpPr>
          <p:cNvPr id="64516" name="Content Placeholder 5"/>
          <p:cNvSpPr>
            <a:spLocks noGrp="1"/>
          </p:cNvSpPr>
          <p:nvPr>
            <p:ph sz="quarter" idx="2"/>
          </p:nvPr>
        </p:nvSpPr>
        <p:spPr>
          <a:xfrm>
            <a:off x="4845050" y="1589088"/>
            <a:ext cx="3886200" cy="4572000"/>
          </a:xfrm>
        </p:spPr>
        <p:txBody>
          <a:bodyPr/>
          <a:lstStyle/>
          <a:p>
            <a:pPr>
              <a:buClr>
                <a:srgbClr val="FF6600"/>
              </a:buClr>
            </a:pPr>
            <a:endParaRPr lang="en-US" altLang="en-US" sz="2500" dirty="0">
              <a:latin typeface="Arial" pitchFamily="34" charset="0"/>
              <a:cs typeface="Arial" pitchFamily="34" charset="0"/>
            </a:endParaRPr>
          </a:p>
          <a:p>
            <a:pPr>
              <a:buClr>
                <a:srgbClr val="FF6600"/>
              </a:buClr>
            </a:pPr>
            <a:r>
              <a:rPr lang="en-US" altLang="en-US" sz="2500" dirty="0">
                <a:latin typeface="Arial" pitchFamily="34" charset="0"/>
                <a:cs typeface="Arial" pitchFamily="34" charset="0"/>
              </a:rPr>
              <a:t>Add texture to lines, graphs, pictures, etc.</a:t>
            </a:r>
          </a:p>
          <a:p>
            <a:pPr>
              <a:buClr>
                <a:srgbClr val="FF6600"/>
              </a:buClr>
            </a:pPr>
            <a:r>
              <a:rPr lang="en-US" altLang="en-US" sz="2500" dirty="0">
                <a:latin typeface="Arial" pitchFamily="34" charset="0"/>
                <a:cs typeface="Arial" pitchFamily="34" charset="0"/>
              </a:rPr>
              <a:t>Refocus and repeat as needed.</a:t>
            </a:r>
          </a:p>
        </p:txBody>
      </p:sp>
      <p:sp>
        <p:nvSpPr>
          <p:cNvPr id="4" name="Slide Number Placeholder 3"/>
          <p:cNvSpPr>
            <a:spLocks noGrp="1"/>
          </p:cNvSpPr>
          <p:nvPr>
            <p:ph type="sldNum" sz="quarter" idx="11"/>
          </p:nvPr>
        </p:nvSpPr>
        <p:spPr/>
        <p:txBody>
          <a:bodyPr>
            <a:normAutofit fontScale="85000" lnSpcReduction="20000"/>
          </a:bodyPr>
          <a:lstStyle/>
          <a:p>
            <a:pPr>
              <a:defRPr/>
            </a:pPr>
            <a:fld id="{13208BA9-7385-480F-A4F6-01D1BBA6295D}" type="slidenum">
              <a:rPr lang="en-US" smtClean="0"/>
              <a:pPr>
                <a:defRPr/>
              </a:pPr>
              <a:t>17</a:t>
            </a:fld>
            <a:endParaRPr lang="en-US" dirty="0"/>
          </a:p>
        </p:txBody>
      </p:sp>
      <p:pic>
        <p:nvPicPr>
          <p:cNvPr id="2" nam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a:solidFill>
                  <a:srgbClr val="775F55"/>
                </a:solidFill>
                <a:latin typeface="Arial" pitchFamily="34" charset="0"/>
                <a:cs typeface="Arial" pitchFamily="34" charset="0"/>
              </a:rPr>
              <a:t>Accessibility </a:t>
            </a:r>
            <a:r>
              <a:rPr lang="en-US" altLang="en-US" sz="2400">
                <a:solidFill>
                  <a:srgbClr val="775F55"/>
                </a:solidFill>
                <a:latin typeface="Arial" pitchFamily="34" charset="0"/>
                <a:cs typeface="Arial" pitchFamily="34" charset="0"/>
              </a:rPr>
              <a:t>(cont.)</a:t>
            </a:r>
          </a:p>
        </p:txBody>
      </p:sp>
      <p:sp>
        <p:nvSpPr>
          <p:cNvPr id="63491" name="Content Placeholder 2"/>
          <p:cNvSpPr>
            <a:spLocks noGrp="1"/>
          </p:cNvSpPr>
          <p:nvPr>
            <p:ph sz="quarter" idx="1"/>
          </p:nvPr>
        </p:nvSpPr>
        <p:spPr>
          <a:xfrm>
            <a:off x="609600" y="1589088"/>
            <a:ext cx="3886200" cy="4572000"/>
          </a:xfrm>
        </p:spPr>
        <p:txBody>
          <a:bodyPr/>
          <a:lstStyle/>
          <a:p>
            <a:pPr marL="0" indent="0">
              <a:buClr>
                <a:srgbClr val="FF6600"/>
              </a:buClr>
              <a:buNone/>
            </a:pPr>
            <a:r>
              <a:rPr lang="en-US" altLang="en-US" sz="2500" b="1" dirty="0">
                <a:latin typeface="Arial" pitchFamily="34" charset="0"/>
                <a:cs typeface="Arial" pitchFamily="34" charset="0"/>
              </a:rPr>
              <a:t>Reading:</a:t>
            </a:r>
          </a:p>
          <a:p>
            <a:pPr>
              <a:buClr>
                <a:srgbClr val="FF6600"/>
              </a:buClr>
            </a:pPr>
            <a:r>
              <a:rPr lang="en-US" altLang="en-US" sz="2500" dirty="0">
                <a:latin typeface="Arial" pitchFamily="34" charset="0"/>
                <a:cs typeface="Arial" pitchFamily="34" charset="0"/>
              </a:rPr>
              <a:t>Read passage aloud.</a:t>
            </a:r>
          </a:p>
          <a:p>
            <a:pPr>
              <a:buClr>
                <a:srgbClr val="FF6600"/>
              </a:buClr>
            </a:pPr>
            <a:r>
              <a:rPr lang="en-US" altLang="en-US" sz="2500" dirty="0">
                <a:latin typeface="Arial" pitchFamily="34" charset="0"/>
                <a:cs typeface="Arial" pitchFamily="34" charset="0"/>
              </a:rPr>
              <a:t>Read answer options aloud.</a:t>
            </a:r>
          </a:p>
          <a:p>
            <a:pPr>
              <a:buClr>
                <a:srgbClr val="FF6600"/>
              </a:buClr>
            </a:pPr>
            <a:r>
              <a:rPr lang="en-US" altLang="en-US" sz="2500" dirty="0">
                <a:latin typeface="Arial" pitchFamily="34" charset="0"/>
                <a:cs typeface="Arial" pitchFamily="34" charset="0"/>
              </a:rPr>
              <a:t>Reread passage (do not lead student to correct answer).</a:t>
            </a:r>
          </a:p>
          <a:p>
            <a:pPr>
              <a:buClr>
                <a:srgbClr val="FF6600"/>
              </a:buClr>
            </a:pPr>
            <a:endParaRPr lang="en-US" altLang="en-US" sz="2500" dirty="0">
              <a:latin typeface="Arial" pitchFamily="34" charset="0"/>
              <a:cs typeface="Arial" pitchFamily="34" charset="0"/>
            </a:endParaRPr>
          </a:p>
        </p:txBody>
      </p:sp>
      <p:sp>
        <p:nvSpPr>
          <p:cNvPr id="63492" name="Content Placeholder 4"/>
          <p:cNvSpPr>
            <a:spLocks noGrp="1"/>
          </p:cNvSpPr>
          <p:nvPr>
            <p:ph sz="quarter" idx="2"/>
          </p:nvPr>
        </p:nvSpPr>
        <p:spPr>
          <a:xfrm>
            <a:off x="4845050" y="1589088"/>
            <a:ext cx="3886200" cy="4572000"/>
          </a:xfrm>
        </p:spPr>
        <p:txBody>
          <a:bodyPr/>
          <a:lstStyle/>
          <a:p>
            <a:pPr>
              <a:buClr>
                <a:srgbClr val="FF6600"/>
              </a:buClr>
            </a:pPr>
            <a:endParaRPr lang="en-US" altLang="en-US" sz="2500" dirty="0">
              <a:latin typeface="Arial" pitchFamily="34" charset="0"/>
              <a:cs typeface="Arial" pitchFamily="34" charset="0"/>
            </a:endParaRPr>
          </a:p>
          <a:p>
            <a:pPr>
              <a:buClr>
                <a:srgbClr val="FF6600"/>
              </a:buClr>
            </a:pPr>
            <a:r>
              <a:rPr lang="en-US" altLang="en-US" sz="2500" dirty="0">
                <a:latin typeface="Arial" pitchFamily="34" charset="0"/>
                <a:cs typeface="Arial" pitchFamily="34" charset="0"/>
              </a:rPr>
              <a:t>Take breaks as needed (Test Administrator or student).</a:t>
            </a:r>
          </a:p>
          <a:p>
            <a:pPr lvl="1">
              <a:buClr>
                <a:srgbClr val="FF6600"/>
              </a:buClr>
              <a:buFont typeface="Courier New" pitchFamily="49" charset="0"/>
              <a:buChar char="o"/>
            </a:pPr>
            <a:r>
              <a:rPr lang="en-US" altLang="en-US" sz="2400" dirty="0">
                <a:latin typeface="Arial" pitchFamily="34" charset="0"/>
                <a:cs typeface="Arial" pitchFamily="34" charset="0"/>
              </a:rPr>
              <a:t>Do not re-administer any items when you return.</a:t>
            </a:r>
          </a:p>
          <a:p>
            <a:pPr>
              <a:buClr>
                <a:srgbClr val="FF6600"/>
              </a:buClr>
            </a:pPr>
            <a:endParaRPr lang="en-US" altLang="en-US" sz="2500" dirty="0">
              <a:latin typeface="Arial" pitchFamily="34" charset="0"/>
              <a:cs typeface="Arial" pitchFamily="34" charset="0"/>
            </a:endParaRPr>
          </a:p>
          <a:p>
            <a:pPr>
              <a:buClr>
                <a:srgbClr val="FF6600"/>
              </a:buClr>
              <a:buFont typeface="Wingdings" pitchFamily="2" charset="2"/>
              <a:buChar char="l"/>
            </a:pPr>
            <a:endParaRPr lang="en-US" altLang="en-US" sz="2500" dirty="0">
              <a:latin typeface="Arial" pitchFamily="34" charset="0"/>
              <a:cs typeface="Arial" pitchFamily="34" charset="0"/>
            </a:endParaRPr>
          </a:p>
        </p:txBody>
      </p:sp>
      <p:sp>
        <p:nvSpPr>
          <p:cNvPr id="4" name="Slide Number Placeholder 3"/>
          <p:cNvSpPr>
            <a:spLocks noGrp="1"/>
          </p:cNvSpPr>
          <p:nvPr>
            <p:ph type="sldNum" sz="quarter" idx="11"/>
          </p:nvPr>
        </p:nvSpPr>
        <p:spPr/>
        <p:txBody>
          <a:bodyPr>
            <a:normAutofit fontScale="85000" lnSpcReduction="20000"/>
          </a:bodyPr>
          <a:lstStyle/>
          <a:p>
            <a:pPr>
              <a:defRPr/>
            </a:pPr>
            <a:fld id="{14B795BD-62C9-43A0-900A-BD20F4D858F8}" type="slidenum">
              <a:rPr lang="en-US" smtClean="0"/>
              <a:pPr>
                <a:defRPr/>
              </a:pPr>
              <a:t>18</a:t>
            </a:fld>
            <a:endParaRPr lang="en-US" dirty="0"/>
          </a:p>
        </p:txBody>
      </p:sp>
      <p:pic>
        <p:nvPicPr>
          <p:cNvPr id="2" nam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12775" y="228600"/>
            <a:ext cx="8153400" cy="990600"/>
          </a:xfrm>
        </p:spPr>
        <p:txBody>
          <a:bodyPr/>
          <a:lstStyle/>
          <a:p>
            <a:pPr eaLnBrk="1" hangingPunct="1"/>
            <a:r>
              <a:rPr lang="en-US" altLang="en-US" dirty="0"/>
              <a:t>Appropriate Encouragement</a:t>
            </a:r>
          </a:p>
        </p:txBody>
      </p:sp>
      <p:sp>
        <p:nvSpPr>
          <p:cNvPr id="88067" name="Rectangle 3"/>
          <p:cNvSpPr>
            <a:spLocks noGrp="1" noChangeArrowheads="1"/>
          </p:cNvSpPr>
          <p:nvPr>
            <p:ph sz="quarter" idx="1"/>
          </p:nvPr>
        </p:nvSpPr>
        <p:spPr>
          <a:xfrm>
            <a:off x="612775" y="1600200"/>
            <a:ext cx="8153400" cy="4495800"/>
          </a:xfrm>
        </p:spPr>
        <p:txBody>
          <a:bodyPr/>
          <a:lstStyle/>
          <a:p>
            <a:pPr eaLnBrk="1" hangingPunct="1">
              <a:buClr>
                <a:srgbClr val="FF6600"/>
              </a:buClr>
            </a:pPr>
            <a:r>
              <a:rPr lang="en-US" altLang="en-US" sz="2800" dirty="0"/>
              <a:t>What do you usually do to praise or encourage the student?</a:t>
            </a:r>
          </a:p>
          <a:p>
            <a:pPr lvl="1" eaLnBrk="1" hangingPunct="1">
              <a:buClr>
                <a:srgbClr val="FF6600"/>
              </a:buClr>
              <a:buFont typeface="Arial" pitchFamily="34" charset="0"/>
              <a:buChar char="•"/>
            </a:pPr>
            <a:r>
              <a:rPr lang="en-US" altLang="en-US" sz="2400" dirty="0"/>
              <a:t>High five</a:t>
            </a:r>
          </a:p>
          <a:p>
            <a:pPr lvl="1" eaLnBrk="1" hangingPunct="1">
              <a:buClr>
                <a:srgbClr val="FF6600"/>
              </a:buClr>
              <a:buFont typeface="Arial" pitchFamily="34" charset="0"/>
              <a:buChar char="•"/>
            </a:pPr>
            <a:r>
              <a:rPr lang="en-US" altLang="en-US" sz="2400" dirty="0"/>
              <a:t>“Great!”</a:t>
            </a:r>
          </a:p>
          <a:p>
            <a:pPr lvl="1" eaLnBrk="1" hangingPunct="1">
              <a:buClr>
                <a:srgbClr val="FF6600"/>
              </a:buClr>
              <a:buFont typeface="Arial" pitchFamily="34" charset="0"/>
              <a:buChar char="•"/>
            </a:pPr>
            <a:r>
              <a:rPr lang="en-US" altLang="en-US" sz="2400" dirty="0"/>
              <a:t>“Way to go ______!”</a:t>
            </a:r>
          </a:p>
          <a:p>
            <a:pPr lvl="1" eaLnBrk="1" hangingPunct="1">
              <a:buClr>
                <a:srgbClr val="FF6600"/>
              </a:buClr>
              <a:buFont typeface="Arial" pitchFamily="34" charset="0"/>
              <a:buChar char="•"/>
            </a:pPr>
            <a:r>
              <a:rPr lang="en-US" altLang="en-US" sz="2400" dirty="0"/>
              <a:t>“Awesome!”</a:t>
            </a:r>
          </a:p>
          <a:p>
            <a:pPr lvl="1" eaLnBrk="1" hangingPunct="1">
              <a:buClr>
                <a:srgbClr val="FF6600"/>
              </a:buClr>
              <a:buFontTx/>
              <a:buNone/>
            </a:pPr>
            <a:endParaRPr lang="en-US" altLang="en-US" sz="1200" dirty="0"/>
          </a:p>
          <a:p>
            <a:pPr eaLnBrk="1" hangingPunct="1">
              <a:buClr>
                <a:srgbClr val="FF6600"/>
              </a:buClr>
            </a:pPr>
            <a:r>
              <a:rPr lang="en-US" altLang="en-US" sz="2800" dirty="0">
                <a:solidFill>
                  <a:srgbClr val="FF0000"/>
                </a:solidFill>
              </a:rPr>
              <a:t>Caution:</a:t>
            </a:r>
            <a:r>
              <a:rPr lang="en-US" altLang="en-US" sz="2800" dirty="0"/>
              <a:t> Do not lead the student to the correct answer for the next item.</a:t>
            </a:r>
          </a:p>
          <a:p>
            <a:pPr eaLnBrk="1" hangingPunct="1">
              <a:buClr>
                <a:srgbClr val="53548A"/>
              </a:buClr>
            </a:pPr>
            <a:endParaRPr lang="en-US" altLang="en-US" sz="2400" dirty="0"/>
          </a:p>
        </p:txBody>
      </p:sp>
      <p:sp>
        <p:nvSpPr>
          <p:cNvPr id="95236"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F2A8A756-044E-4651-972B-25B8D024B840}" type="slidenum">
              <a:rPr lang="en-US"/>
              <a:pPr>
                <a:defRPr/>
              </a:pPr>
              <a:t>19</a:t>
            </a:fld>
            <a:endParaRPr lang="en-US" dirty="0"/>
          </a:p>
        </p:txBody>
      </p:sp>
      <p:pic>
        <p:nvPicPr>
          <p:cNvPr id="88069" name="Picture 4" descr="j042404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92523">
            <a:off x="6321425" y="2446338"/>
            <a:ext cx="13557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5450278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12775" y="228600"/>
            <a:ext cx="8153400" cy="990600"/>
          </a:xfrm>
        </p:spPr>
        <p:txBody>
          <a:bodyPr/>
          <a:lstStyle/>
          <a:p>
            <a:r>
              <a:rPr lang="en-US" altLang="en-US" dirty="0"/>
              <a:t>Training Objectives </a:t>
            </a:r>
          </a:p>
        </p:txBody>
      </p:sp>
      <p:sp>
        <p:nvSpPr>
          <p:cNvPr id="15363" name="Content Placeholder 2"/>
          <p:cNvSpPr>
            <a:spLocks noGrp="1"/>
          </p:cNvSpPr>
          <p:nvPr>
            <p:ph sz="quarter" idx="1"/>
          </p:nvPr>
        </p:nvSpPr>
        <p:spPr>
          <a:xfrm>
            <a:off x="304800" y="1600200"/>
            <a:ext cx="8610600" cy="4495800"/>
          </a:xfrm>
        </p:spPr>
        <p:txBody>
          <a:bodyPr/>
          <a:lstStyle/>
          <a:p>
            <a:pPr>
              <a:spcAft>
                <a:spcPts val="600"/>
              </a:spcAft>
            </a:pPr>
            <a:r>
              <a:rPr lang="en-US" altLang="en-US" sz="2400" dirty="0"/>
              <a:t>Know what you must do to prepare for the </a:t>
            </a:r>
            <a:r>
              <a:rPr lang="en-US" sz="2400" dirty="0"/>
              <a:t>Ohio AASCD</a:t>
            </a:r>
            <a:r>
              <a:rPr lang="en-US" altLang="en-US" sz="2400" dirty="0"/>
              <a:t> administration; be familiar with the testing materials and know what is allowed and not allowed during administration.</a:t>
            </a:r>
          </a:p>
          <a:p>
            <a:pPr>
              <a:spcAft>
                <a:spcPts val="600"/>
              </a:spcAft>
            </a:pPr>
            <a:r>
              <a:rPr lang="en-US" altLang="en-US" sz="2400" dirty="0"/>
              <a:t>Understand how to determine where your students will begin the assessment.</a:t>
            </a:r>
          </a:p>
          <a:p>
            <a:pPr>
              <a:spcAft>
                <a:spcPts val="600"/>
              </a:spcAft>
            </a:pPr>
            <a:r>
              <a:rPr lang="en-US" altLang="en-US" sz="2400" dirty="0"/>
              <a:t>Understand the process for entering student scores</a:t>
            </a:r>
          </a:p>
          <a:p>
            <a:pPr>
              <a:spcAft>
                <a:spcPts val="600"/>
              </a:spcAft>
            </a:pPr>
            <a:r>
              <a:rPr lang="en-US" altLang="en-US" sz="2400" dirty="0"/>
              <a:t>in the online data collection system called the Data Entry Interface (DEI).</a:t>
            </a:r>
          </a:p>
        </p:txBody>
      </p:sp>
      <p:sp>
        <p:nvSpPr>
          <p:cNvPr id="4" name="Slide Number Placeholder 3"/>
          <p:cNvSpPr>
            <a:spLocks noGrp="1"/>
          </p:cNvSpPr>
          <p:nvPr>
            <p:ph type="sldNum" sz="quarter" idx="10"/>
          </p:nvPr>
        </p:nvSpPr>
        <p:spPr/>
        <p:txBody>
          <a:bodyPr>
            <a:normAutofit fontScale="85000" lnSpcReduction="20000"/>
          </a:bodyPr>
          <a:lstStyle/>
          <a:p>
            <a:pPr>
              <a:defRPr/>
            </a:pPr>
            <a:fld id="{92B459C4-F676-4369-8554-5E589CC26723}" type="slidenum">
              <a:rPr lang="en-US" smtClean="0"/>
              <a:pPr>
                <a:defRPr/>
              </a:pPr>
              <a:t>2</a:t>
            </a:fld>
            <a:endParaRPr lang="en-US" dirty="0"/>
          </a:p>
        </p:txBody>
      </p:sp>
      <p:pic>
        <p:nvPicPr>
          <p:cNvPr id="2"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12775" y="228600"/>
            <a:ext cx="8153400" cy="990600"/>
          </a:xfrm>
        </p:spPr>
        <p:txBody>
          <a:bodyPr/>
          <a:lstStyle/>
          <a:p>
            <a:pPr eaLnBrk="1" hangingPunct="1"/>
            <a:r>
              <a:rPr lang="en-US" altLang="en-US" dirty="0"/>
              <a:t>Access Limitations</a:t>
            </a:r>
          </a:p>
        </p:txBody>
      </p:sp>
      <p:sp>
        <p:nvSpPr>
          <p:cNvPr id="72708" name="Rectangle 4"/>
          <p:cNvSpPr>
            <a:spLocks noGrp="1" noChangeArrowheads="1"/>
          </p:cNvSpPr>
          <p:nvPr>
            <p:ph sz="quarter" idx="1"/>
          </p:nvPr>
        </p:nvSpPr>
        <p:spPr>
          <a:xfrm>
            <a:off x="228600" y="1600200"/>
            <a:ext cx="8537575" cy="4495800"/>
          </a:xfrm>
        </p:spPr>
        <p:txBody>
          <a:bodyPr>
            <a:normAutofit lnSpcReduction="10000"/>
          </a:bodyPr>
          <a:lstStyle/>
          <a:p>
            <a:pPr marL="457200" indent="-457200" eaLnBrk="1" hangingPunct="1">
              <a:spcBef>
                <a:spcPct val="0"/>
              </a:spcBef>
              <a:buClr>
                <a:srgbClr val="FF6600"/>
              </a:buClr>
              <a:defRPr/>
            </a:pPr>
            <a:r>
              <a:rPr lang="en-US" sz="2800" dirty="0"/>
              <a:t>Clearly marked in setup</a:t>
            </a:r>
          </a:p>
          <a:p>
            <a:pPr eaLnBrk="1" hangingPunct="1">
              <a:spcBef>
                <a:spcPct val="0"/>
              </a:spcBef>
              <a:buClr>
                <a:srgbClr val="FF6600"/>
              </a:buClr>
              <a:buSzPct val="100000"/>
              <a:buFont typeface="Arial" pitchFamily="34" charset="0"/>
              <a:buChar char="•"/>
              <a:defRPr/>
            </a:pPr>
            <a:endParaRPr lang="en-US" sz="2800" dirty="0"/>
          </a:p>
          <a:p>
            <a:pPr eaLnBrk="1" hangingPunct="1">
              <a:spcBef>
                <a:spcPct val="0"/>
              </a:spcBef>
              <a:buClr>
                <a:srgbClr val="FF6600"/>
              </a:buClr>
              <a:buSzPct val="100000"/>
              <a:buFont typeface="Arial" pitchFamily="34" charset="0"/>
              <a:buChar char="•"/>
              <a:defRPr/>
            </a:pPr>
            <a:endParaRPr lang="en-US" sz="1600" dirty="0"/>
          </a:p>
          <a:p>
            <a:pPr eaLnBrk="1" hangingPunct="1">
              <a:spcBef>
                <a:spcPct val="0"/>
              </a:spcBef>
              <a:buClr>
                <a:srgbClr val="FF6600"/>
              </a:buClr>
              <a:buSzPct val="100000"/>
              <a:buFont typeface="Arial" pitchFamily="34" charset="0"/>
              <a:buChar char="•"/>
              <a:defRPr/>
            </a:pPr>
            <a:endParaRPr lang="en-US" sz="2800" dirty="0"/>
          </a:p>
          <a:p>
            <a:pPr lvl="1" eaLnBrk="1" hangingPunct="1">
              <a:spcBef>
                <a:spcPct val="0"/>
              </a:spcBef>
              <a:buClr>
                <a:srgbClr val="FF6600"/>
              </a:buClr>
              <a:buSzPct val="100000"/>
              <a:buFont typeface="Arial" pitchFamily="34" charset="0"/>
              <a:buChar char="•"/>
              <a:defRPr/>
            </a:pPr>
            <a:r>
              <a:rPr lang="en-US" sz="2500" dirty="0"/>
              <a:t>Do not administer item 1 to students who are blind.</a:t>
            </a:r>
          </a:p>
          <a:p>
            <a:pPr lvl="1" eaLnBrk="1" hangingPunct="1">
              <a:spcBef>
                <a:spcPct val="0"/>
              </a:spcBef>
              <a:buClr>
                <a:srgbClr val="FF6600"/>
              </a:buClr>
              <a:buSzPct val="100000"/>
              <a:buFont typeface="Arial" pitchFamily="34" charset="0"/>
              <a:buChar char="•"/>
              <a:defRPr/>
            </a:pPr>
            <a:r>
              <a:rPr lang="en-US" sz="2500" dirty="0"/>
              <a:t>Administer items 2, 3, 4, 5, 6 to all students.</a:t>
            </a:r>
          </a:p>
          <a:p>
            <a:pPr eaLnBrk="1" hangingPunct="1">
              <a:spcBef>
                <a:spcPct val="0"/>
              </a:spcBef>
              <a:buClr>
                <a:srgbClr val="FF6600"/>
              </a:buClr>
              <a:buSzPct val="100000"/>
              <a:buFont typeface="Arial" pitchFamily="34" charset="0"/>
              <a:buChar char="•"/>
              <a:defRPr/>
            </a:pPr>
            <a:endParaRPr lang="en-US" sz="1600" dirty="0"/>
          </a:p>
          <a:p>
            <a:pPr marL="457200" indent="-457200" eaLnBrk="1" hangingPunct="1">
              <a:spcBef>
                <a:spcPct val="0"/>
              </a:spcBef>
              <a:buClr>
                <a:srgbClr val="FF6600"/>
              </a:buClr>
              <a:defRPr/>
            </a:pPr>
            <a:r>
              <a:rPr lang="en-US" sz="2800" dirty="0"/>
              <a:t>Note which items are Access Limited when you review the tasks/items prior to the assessment.</a:t>
            </a:r>
          </a:p>
          <a:p>
            <a:pPr marL="457200" indent="-457200" eaLnBrk="1" hangingPunct="1">
              <a:spcBef>
                <a:spcPct val="0"/>
              </a:spcBef>
              <a:buClr>
                <a:srgbClr val="FF6600"/>
              </a:buClr>
              <a:defRPr/>
            </a:pPr>
            <a:endParaRPr lang="en-US" sz="2800" dirty="0"/>
          </a:p>
          <a:p>
            <a:pPr marL="457200" indent="-457200" eaLnBrk="1" hangingPunct="1">
              <a:spcBef>
                <a:spcPct val="0"/>
              </a:spcBef>
              <a:buClr>
                <a:srgbClr val="FF6600"/>
              </a:buClr>
              <a:defRPr/>
            </a:pPr>
            <a:r>
              <a:rPr lang="en-US" sz="2800" dirty="0"/>
              <a:t>A bubble is provided for all items marked “Access Limited (A).”</a:t>
            </a:r>
          </a:p>
          <a:p>
            <a:pPr eaLnBrk="1" hangingPunct="1">
              <a:spcBef>
                <a:spcPct val="0"/>
              </a:spcBef>
              <a:buClr>
                <a:srgbClr val="FF6600"/>
              </a:buClr>
              <a:buSzPct val="100000"/>
              <a:buFont typeface="Arial" pitchFamily="34" charset="0"/>
              <a:buChar char="•"/>
              <a:defRPr/>
            </a:pPr>
            <a:endParaRPr lang="en-US" sz="2800" dirty="0"/>
          </a:p>
        </p:txBody>
      </p:sp>
      <p:sp>
        <p:nvSpPr>
          <p:cNvPr id="64516"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EE4E8E0D-04A6-4FF0-B425-C07D1E262DD4}" type="slidenum">
              <a:rPr lang="en-US"/>
              <a:pPr>
                <a:defRPr/>
              </a:pPr>
              <a:t>20</a:t>
            </a:fld>
            <a:endParaRPr lang="en-US" dirty="0"/>
          </a:p>
        </p:txBody>
      </p:sp>
      <p:pic>
        <p:nvPicPr>
          <p:cNvPr id="65541" name="Picture 9" descr="j00891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93358">
            <a:off x="7258050" y="1094993"/>
            <a:ext cx="14478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133600"/>
            <a:ext cx="4114800" cy="819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p:txBody>
          <a:bodyPr/>
          <a:lstStyle/>
          <a:p>
            <a:pPr eaLnBrk="1" hangingPunct="1"/>
            <a:r>
              <a:rPr lang="en-US" altLang="en-US" dirty="0">
                <a:solidFill>
                  <a:schemeClr val="tx1"/>
                </a:solidFill>
                <a:latin typeface="Arial" pitchFamily="34" charset="0"/>
                <a:cs typeface="Arial" pitchFamily="34" charset="0"/>
              </a:rPr>
              <a:t>Getting Ready</a:t>
            </a:r>
          </a:p>
        </p:txBody>
      </p:sp>
      <p:sp>
        <p:nvSpPr>
          <p:cNvPr id="79876" name="Rectangle 16"/>
          <p:cNvSpPr>
            <a:spLocks noGrp="1" noChangeArrowheads="1"/>
          </p:cNvSpPr>
          <p:nvPr>
            <p:ph type="sldNum" sz="quarter" idx="4294967295"/>
          </p:nvPr>
        </p:nvSpPr>
        <p:spPr bwMode="auto">
          <a:xfrm>
            <a:off x="-15875" y="1744663"/>
            <a:ext cx="1295400" cy="701675"/>
          </a:xfrm>
          <a:ln>
            <a:miter lim="800000"/>
            <a:headEnd/>
            <a:tailEnd/>
          </a:ln>
        </p:spPr>
        <p:txBody>
          <a:bodyPr wrap="square" lIns="91440" tIns="45720" rIns="91440" bIns="45720" numCol="1" compatLnSpc="1">
            <a:prstTxWarp prst="textNoShape">
              <a:avLst/>
            </a:prstTxWarp>
          </a:bodyPr>
          <a:lstStyle/>
          <a:p>
            <a:pPr>
              <a:defRPr/>
            </a:pPr>
            <a:fld id="{6D97CFD8-111A-4275-8E79-1E58DBA121E6}" type="slidenum">
              <a:rPr lang="en-US" smtClean="0"/>
              <a:pPr>
                <a:defRPr/>
              </a:pPr>
              <a:t>21</a:t>
            </a:fld>
            <a:endParaRPr lang="en-US" dirty="0"/>
          </a:p>
        </p:txBody>
      </p:sp>
      <p:pic>
        <p:nvPicPr>
          <p:cNvPr id="2" name="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 y="442913"/>
            <a:ext cx="8229600" cy="928687"/>
          </a:xfrm>
        </p:spPr>
        <p:txBody>
          <a:bodyPr/>
          <a:lstStyle/>
          <a:p>
            <a:pPr eaLnBrk="1" hangingPunct="1"/>
            <a:r>
              <a:rPr lang="en-US" altLang="en-US" sz="4000"/>
              <a:t>Test Administrator Responsibilities</a:t>
            </a:r>
          </a:p>
        </p:txBody>
      </p:sp>
      <p:sp>
        <p:nvSpPr>
          <p:cNvPr id="70660"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3E1D87AF-1284-4D5B-A3ED-D02635FEBA5B}" type="slidenum">
              <a:rPr lang="en-US"/>
              <a:pPr>
                <a:defRPr/>
              </a:pPr>
              <a:t>22</a:t>
            </a:fld>
            <a:endParaRPr lang="en-US" dirty="0"/>
          </a:p>
        </p:txBody>
      </p:sp>
      <p:sp>
        <p:nvSpPr>
          <p:cNvPr id="68612" name="Rectangle 3"/>
          <p:cNvSpPr>
            <a:spLocks noGrp="1" noChangeArrowheads="1"/>
          </p:cNvSpPr>
          <p:nvPr>
            <p:ph sz="quarter" idx="1"/>
          </p:nvPr>
        </p:nvSpPr>
        <p:spPr>
          <a:xfrm>
            <a:off x="381000" y="1600200"/>
            <a:ext cx="4495800" cy="4648200"/>
          </a:xfrm>
        </p:spPr>
        <p:txBody>
          <a:bodyPr/>
          <a:lstStyle/>
          <a:p>
            <a:pPr eaLnBrk="1" hangingPunct="1">
              <a:spcBef>
                <a:spcPct val="0"/>
              </a:spcBef>
            </a:pPr>
            <a:endParaRPr lang="en-US" altLang="en-US" sz="2800" dirty="0"/>
          </a:p>
          <a:p>
            <a:pPr eaLnBrk="1" hangingPunct="1">
              <a:spcBef>
                <a:spcPct val="0"/>
              </a:spcBef>
            </a:pPr>
            <a:r>
              <a:rPr lang="en-US" altLang="en-US" sz="2800" dirty="0"/>
              <a:t>Read the </a:t>
            </a:r>
            <a:r>
              <a:rPr lang="en-US" altLang="en-US" sz="2800" i="1" dirty="0"/>
              <a:t>Directions for Administration Manual.</a:t>
            </a:r>
          </a:p>
          <a:p>
            <a:pPr eaLnBrk="1" hangingPunct="1">
              <a:spcBef>
                <a:spcPct val="0"/>
              </a:spcBef>
            </a:pPr>
            <a:endParaRPr lang="en-US" altLang="en-US" sz="1200" dirty="0">
              <a:solidFill>
                <a:srgbClr val="FF0000"/>
              </a:solidFill>
            </a:endParaRPr>
          </a:p>
          <a:p>
            <a:pPr eaLnBrk="1" hangingPunct="1">
              <a:spcBef>
                <a:spcPct val="0"/>
              </a:spcBef>
            </a:pPr>
            <a:r>
              <a:rPr lang="en-US" altLang="en-US" sz="2800" dirty="0"/>
              <a:t>The TA must score and enter the student responses in the DEI. This information is located in </a:t>
            </a:r>
            <a:r>
              <a:rPr lang="en-US" altLang="en-US" sz="2800" i="1" dirty="0"/>
              <a:t>DEI User Guide</a:t>
            </a:r>
            <a:r>
              <a:rPr lang="en-US" altLang="en-US" sz="2800" dirty="0"/>
              <a:t> located on the Portal</a:t>
            </a:r>
            <a:r>
              <a:rPr lang="en-US" altLang="en-US" sz="2800" i="1" dirty="0"/>
              <a:t>.</a:t>
            </a:r>
          </a:p>
        </p:txBody>
      </p:sp>
      <p:pic>
        <p:nvPicPr>
          <p:cNvPr id="2" name="Picture 1"/>
          <p:cNvPicPr>
            <a:picLocks noChangeAspect="1"/>
          </p:cNvPicPr>
          <p:nvPr/>
        </p:nvPicPr>
        <p:blipFill>
          <a:blip r:embed="rId5"/>
          <a:stretch>
            <a:fillRect/>
          </a:stretch>
        </p:blipFill>
        <p:spPr>
          <a:xfrm>
            <a:off x="5349922" y="1600200"/>
            <a:ext cx="3492049" cy="4514850"/>
          </a:xfrm>
          <a:prstGeom prst="rect">
            <a:avLst/>
          </a:prstGeom>
        </p:spPr>
      </p:pic>
      <p:pic>
        <p:nvPicPr>
          <p:cNvPr id="3" name="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a:latin typeface="Arial" pitchFamily="34" charset="0"/>
                <a:cs typeface="Arial" pitchFamily="34" charset="0"/>
              </a:rPr>
              <a:t>Where to Begin</a:t>
            </a:r>
          </a:p>
        </p:txBody>
      </p:sp>
      <p:sp>
        <p:nvSpPr>
          <p:cNvPr id="69635" name="Rectangle 3"/>
          <p:cNvSpPr>
            <a:spLocks noGrp="1" noChangeArrowheads="1"/>
          </p:cNvSpPr>
          <p:nvPr>
            <p:ph sz="quarter" idx="1"/>
          </p:nvPr>
        </p:nvSpPr>
        <p:spPr>
          <a:xfrm>
            <a:off x="609600" y="1589088"/>
            <a:ext cx="7620000" cy="2754312"/>
          </a:xfrm>
        </p:spPr>
        <p:txBody>
          <a:bodyPr/>
          <a:lstStyle/>
          <a:p>
            <a:pPr>
              <a:buClr>
                <a:srgbClr val="FF6600"/>
              </a:buClr>
            </a:pPr>
            <a:r>
              <a:rPr lang="en-US" altLang="en-US" sz="2800" dirty="0">
                <a:latin typeface="Arial" pitchFamily="34" charset="0"/>
                <a:cs typeface="Arial" pitchFamily="34" charset="0"/>
              </a:rPr>
              <a:t>Organize your assessments by grade band and content area.</a:t>
            </a:r>
          </a:p>
          <a:p>
            <a:pPr eaLnBrk="1" hangingPunct="1">
              <a:spcBef>
                <a:spcPct val="0"/>
              </a:spcBef>
              <a:buClr>
                <a:srgbClr val="FF6600"/>
              </a:buClr>
              <a:buSzPct val="100000"/>
              <a:buFont typeface="Wingdings 2" pitchFamily="18" charset="2"/>
              <a:buChar char=""/>
            </a:pPr>
            <a:endParaRPr lang="en-US" altLang="en-US" sz="3200" dirty="0"/>
          </a:p>
          <a:p>
            <a:pPr eaLnBrk="1" hangingPunct="1">
              <a:spcBef>
                <a:spcPct val="0"/>
              </a:spcBef>
              <a:buClr>
                <a:srgbClr val="FF6600"/>
              </a:buClr>
              <a:buSzPct val="100000"/>
              <a:buFont typeface="Wingdings 2" pitchFamily="18" charset="2"/>
              <a:buChar char=""/>
            </a:pPr>
            <a:endParaRPr lang="en-US" altLang="en-US" sz="3200" dirty="0"/>
          </a:p>
        </p:txBody>
      </p:sp>
      <p:sp>
        <p:nvSpPr>
          <p:cNvPr id="67588" name="Slide Number Placeholder 4"/>
          <p:cNvSpPr>
            <a:spLocks noGrp="1"/>
          </p:cNvSpPr>
          <p:nvPr>
            <p:ph type="sldNum" sz="quarter" idx="11"/>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8347D0CF-4F6C-4B30-A4F0-93F1A5DDF47F}" type="slidenum">
              <a:rPr lang="en-US"/>
              <a:pPr>
                <a:defRPr/>
              </a:pPr>
              <a:t>23</a:t>
            </a:fld>
            <a:endParaRPr lang="en-US"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2300" y="3218701"/>
            <a:ext cx="2895600" cy="224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6024" y="3229026"/>
            <a:ext cx="2895600" cy="223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158576" y="3229026"/>
            <a:ext cx="2895600" cy="2250024"/>
          </a:xfrm>
          <a:prstGeom prst="rect">
            <a:avLst/>
          </a:prstGeom>
        </p:spPr>
      </p:pic>
      <p:pic>
        <p:nvPicPr>
          <p:cNvPr id="3" name="Picture 2"/>
          <p:cNvPicPr>
            <a:picLocks noChangeAspect="1"/>
          </p:cNvPicPr>
          <p:nvPr/>
        </p:nvPicPr>
        <p:blipFill>
          <a:blip r:embed="rId8"/>
          <a:stretch>
            <a:fillRect/>
          </a:stretch>
        </p:blipFill>
        <p:spPr>
          <a:xfrm>
            <a:off x="3143154" y="3205989"/>
            <a:ext cx="2914746" cy="2262428"/>
          </a:xfrm>
          <a:prstGeom prst="rect">
            <a:avLst/>
          </a:prstGeom>
        </p:spPr>
      </p:pic>
      <p:pic>
        <p:nvPicPr>
          <p:cNvPr id="6" name="Picture 5"/>
          <p:cNvPicPr>
            <a:picLocks noChangeAspect="1"/>
          </p:cNvPicPr>
          <p:nvPr/>
        </p:nvPicPr>
        <p:blipFill>
          <a:blip r:embed="rId9"/>
          <a:stretch>
            <a:fillRect/>
          </a:stretch>
        </p:blipFill>
        <p:spPr>
          <a:xfrm>
            <a:off x="6151337" y="3205989"/>
            <a:ext cx="2906071" cy="2257112"/>
          </a:xfrm>
          <a:prstGeom prst="rect">
            <a:avLst/>
          </a:prstGeom>
        </p:spPr>
      </p:pic>
      <p:pic>
        <p:nvPicPr>
          <p:cNvPr id="4" nam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a:xfrm>
            <a:off x="612775" y="228600"/>
            <a:ext cx="8153400" cy="990600"/>
          </a:xfrm>
        </p:spPr>
        <p:txBody>
          <a:bodyPr/>
          <a:lstStyle/>
          <a:p>
            <a:pPr eaLnBrk="1" hangingPunct="1"/>
            <a:r>
              <a:rPr lang="en-US" altLang="en-US"/>
              <a:t>Location Tips</a:t>
            </a:r>
          </a:p>
        </p:txBody>
      </p:sp>
      <p:sp>
        <p:nvSpPr>
          <p:cNvPr id="69636" name="Slide Number Placeholder 3"/>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DEB35964-2F9D-445B-A21A-0AAB3077EC56}" type="slidenum">
              <a:rPr lang="en-US"/>
              <a:pPr>
                <a:defRPr/>
              </a:pPr>
              <a:t>24</a:t>
            </a:fld>
            <a:endParaRPr lang="en-US" dirty="0"/>
          </a:p>
        </p:txBody>
      </p:sp>
      <p:sp>
        <p:nvSpPr>
          <p:cNvPr id="77828" name="Content Placeholder 1"/>
          <p:cNvSpPr>
            <a:spLocks noGrp="1"/>
          </p:cNvSpPr>
          <p:nvPr>
            <p:ph sz="quarter" idx="1"/>
          </p:nvPr>
        </p:nvSpPr>
        <p:spPr>
          <a:xfrm>
            <a:off x="457200" y="1524000"/>
            <a:ext cx="8229600" cy="4525963"/>
          </a:xfrm>
        </p:spPr>
        <p:txBody>
          <a:bodyPr>
            <a:normAutofit lnSpcReduction="10000"/>
          </a:bodyPr>
          <a:lstStyle/>
          <a:p>
            <a:pPr marL="342900" indent="-342900" eaLnBrk="1" hangingPunct="1">
              <a:spcBef>
                <a:spcPct val="0"/>
              </a:spcBef>
              <a:buClr>
                <a:srgbClr val="FF6600"/>
              </a:buClr>
              <a:defRPr/>
            </a:pPr>
            <a:r>
              <a:rPr lang="en-US" sz="2400" dirty="0"/>
              <a:t>The </a:t>
            </a:r>
            <a:r>
              <a:rPr lang="en-US" altLang="en-US" sz="2400" dirty="0"/>
              <a:t>Ohio AASCD </a:t>
            </a:r>
            <a:r>
              <a:rPr lang="en-US" sz="2400" dirty="0"/>
              <a:t>is administered orally in a one-to-one situation. </a:t>
            </a:r>
          </a:p>
          <a:p>
            <a:pPr marL="0" indent="0" eaLnBrk="1" hangingPunct="1">
              <a:spcBef>
                <a:spcPct val="0"/>
              </a:spcBef>
              <a:buFont typeface="Wingdings" pitchFamily="2" charset="2"/>
              <a:buNone/>
              <a:defRPr/>
            </a:pPr>
            <a:endParaRPr lang="en-US" sz="800" dirty="0"/>
          </a:p>
          <a:p>
            <a:pPr marL="342900" indent="-342900" eaLnBrk="1" hangingPunct="1">
              <a:spcBef>
                <a:spcPct val="0"/>
              </a:spcBef>
              <a:defRPr/>
            </a:pPr>
            <a:r>
              <a:rPr lang="en-US" sz="2400" dirty="0"/>
              <a:t>Determine whether you need to administer the assessment in a room other than your classroom. Students may perform better in a quiet location, but they may need time to get accustomed to a new environment.</a:t>
            </a:r>
          </a:p>
          <a:p>
            <a:pPr marL="0" indent="0" eaLnBrk="1" hangingPunct="1">
              <a:spcBef>
                <a:spcPct val="0"/>
              </a:spcBef>
              <a:buFont typeface="Wingdings" pitchFamily="2" charset="2"/>
              <a:buNone/>
              <a:defRPr/>
            </a:pPr>
            <a:endParaRPr lang="en-US" sz="800" dirty="0"/>
          </a:p>
          <a:p>
            <a:pPr marL="342900" indent="-342900" eaLnBrk="1" hangingPunct="1">
              <a:spcBef>
                <a:spcPct val="0"/>
              </a:spcBef>
              <a:defRPr/>
            </a:pPr>
            <a:r>
              <a:rPr lang="en-US" sz="2400" dirty="0"/>
              <a:t>Determine whether you will need to arrange to have any special equipment (seating, table) moved to the assessment location.</a:t>
            </a:r>
          </a:p>
          <a:p>
            <a:pPr marL="0" indent="0" eaLnBrk="1" hangingPunct="1">
              <a:spcBef>
                <a:spcPct val="0"/>
              </a:spcBef>
              <a:buClr>
                <a:srgbClr val="FF6600"/>
              </a:buClr>
              <a:buFont typeface="Wingdings" pitchFamily="2" charset="2"/>
              <a:buNone/>
              <a:defRPr/>
            </a:pPr>
            <a:endParaRPr lang="en-US" sz="800" dirty="0"/>
          </a:p>
          <a:p>
            <a:pPr marL="342900" indent="-342900" eaLnBrk="1" hangingPunct="1">
              <a:spcBef>
                <a:spcPct val="0"/>
              </a:spcBef>
              <a:buClr>
                <a:srgbClr val="FF6600"/>
              </a:buClr>
              <a:defRPr/>
            </a:pPr>
            <a:r>
              <a:rPr lang="en-US" sz="2400" dirty="0"/>
              <a:t>Conference tables may not be at the proper height for optimal student performance.</a:t>
            </a:r>
          </a:p>
          <a:p>
            <a:pPr marL="0" indent="0" eaLnBrk="1" hangingPunct="1">
              <a:spcBef>
                <a:spcPct val="0"/>
              </a:spcBef>
              <a:buClr>
                <a:srgbClr val="FF6600"/>
              </a:buClr>
              <a:buFont typeface="Wingdings" pitchFamily="2" charset="2"/>
              <a:buNone/>
              <a:defRPr/>
            </a:pPr>
            <a:endParaRPr lang="en-US" sz="800" dirty="0"/>
          </a:p>
          <a:p>
            <a:pPr marL="342900" indent="-342900" eaLnBrk="1" hangingPunct="1">
              <a:spcBef>
                <a:spcPct val="0"/>
              </a:spcBef>
              <a:buClr>
                <a:srgbClr val="FF6600"/>
              </a:buClr>
              <a:defRPr/>
            </a:pPr>
            <a:r>
              <a:rPr lang="en-US" sz="2400" dirty="0"/>
              <a:t>Consider the student’s optimal time of day.</a:t>
            </a:r>
          </a:p>
          <a:p>
            <a:pPr marL="457200" indent="-457200" eaLnBrk="1" hangingPunct="1">
              <a:spcBef>
                <a:spcPct val="0"/>
              </a:spcBef>
              <a:buClr>
                <a:srgbClr val="FF6600"/>
              </a:buClr>
              <a:defRPr/>
            </a:pPr>
            <a:endParaRPr lang="en-US" sz="2400" dirty="0"/>
          </a:p>
          <a:p>
            <a:pPr marL="0" indent="0" eaLnBrk="1" hangingPunct="1">
              <a:spcBef>
                <a:spcPct val="0"/>
              </a:spcBef>
              <a:buClr>
                <a:srgbClr val="FF6600"/>
              </a:buClr>
              <a:buSzPct val="100000"/>
              <a:buFont typeface="Wingdings" pitchFamily="2" charset="2"/>
              <a:buNone/>
              <a:defRPr/>
            </a:pPr>
            <a:endParaRPr lang="en-US" sz="2400" dirty="0"/>
          </a:p>
          <a:p>
            <a:pPr eaLnBrk="1" hangingPunct="1">
              <a:buClr>
                <a:srgbClr val="FF6600"/>
              </a:buClr>
              <a:buSzPct val="100000"/>
              <a:buFont typeface="Arial" pitchFamily="34" charset="0"/>
              <a:buChar char="•"/>
              <a:defRPr/>
            </a:pPr>
            <a:endParaRPr lang="en-US" sz="2400" dirty="0"/>
          </a:p>
        </p:txBody>
      </p:sp>
      <p:pic>
        <p:nvPicPr>
          <p:cNvPr id="2" name="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p:cNvSpPr>
            <a:spLocks noGrp="1"/>
          </p:cNvSpPr>
          <p:nvPr>
            <p:ph type="title"/>
          </p:nvPr>
        </p:nvSpPr>
        <p:spPr>
          <a:xfrm>
            <a:off x="612775" y="228600"/>
            <a:ext cx="8153400" cy="990600"/>
          </a:xfrm>
        </p:spPr>
        <p:txBody>
          <a:bodyPr/>
          <a:lstStyle/>
          <a:p>
            <a:pPr eaLnBrk="1" hangingPunct="1"/>
            <a:r>
              <a:rPr lang="en-US" altLang="en-US"/>
              <a:t>Before Test Day</a:t>
            </a:r>
          </a:p>
        </p:txBody>
      </p:sp>
      <p:sp>
        <p:nvSpPr>
          <p:cNvPr id="76804" name="Content Placeholder 1"/>
          <p:cNvSpPr>
            <a:spLocks noGrp="1"/>
          </p:cNvSpPr>
          <p:nvPr>
            <p:ph sz="quarter" idx="1"/>
          </p:nvPr>
        </p:nvSpPr>
        <p:spPr>
          <a:xfrm>
            <a:off x="612775" y="1600200"/>
            <a:ext cx="8153400" cy="4495800"/>
          </a:xfrm>
        </p:spPr>
        <p:txBody>
          <a:bodyPr/>
          <a:lstStyle/>
          <a:p>
            <a:pPr eaLnBrk="1" hangingPunct="1">
              <a:spcBef>
                <a:spcPct val="0"/>
              </a:spcBef>
              <a:buClr>
                <a:srgbClr val="FF6600"/>
              </a:buClr>
              <a:buSzPct val="100000"/>
              <a:buFont typeface="Arial" pitchFamily="34" charset="0"/>
              <a:buChar char="•"/>
              <a:defRPr/>
            </a:pPr>
            <a:endParaRPr lang="en-US" sz="1400" dirty="0"/>
          </a:p>
          <a:p>
            <a:pPr marL="457200" indent="-457200" eaLnBrk="1" hangingPunct="1">
              <a:spcBef>
                <a:spcPct val="0"/>
              </a:spcBef>
              <a:buClr>
                <a:srgbClr val="FF6600"/>
              </a:buClr>
              <a:defRPr/>
            </a:pPr>
            <a:r>
              <a:rPr lang="en-US" sz="2800" dirty="0"/>
              <a:t>Schedule a location in your school to administer the assessment.</a:t>
            </a:r>
          </a:p>
          <a:p>
            <a:pPr marL="457200" indent="-457200" eaLnBrk="1" hangingPunct="1">
              <a:spcBef>
                <a:spcPct val="0"/>
              </a:spcBef>
              <a:buClr>
                <a:srgbClr val="FF6600"/>
              </a:buClr>
              <a:defRPr/>
            </a:pPr>
            <a:endParaRPr lang="en-US" sz="1400" dirty="0"/>
          </a:p>
          <a:p>
            <a:pPr marL="457200" indent="-457200" eaLnBrk="1" hangingPunct="1">
              <a:spcBef>
                <a:spcPct val="0"/>
              </a:spcBef>
              <a:buClr>
                <a:srgbClr val="FF6600"/>
              </a:buClr>
              <a:defRPr/>
            </a:pPr>
            <a:r>
              <a:rPr lang="en-US" sz="2800" dirty="0"/>
              <a:t>Determine the accommodations that your student(s) will need.</a:t>
            </a:r>
          </a:p>
          <a:p>
            <a:pPr marL="457200" indent="-457200" eaLnBrk="1" hangingPunct="1">
              <a:spcBef>
                <a:spcPct val="0"/>
              </a:spcBef>
              <a:buClr>
                <a:srgbClr val="FF6600"/>
              </a:buClr>
              <a:defRPr/>
            </a:pPr>
            <a:endParaRPr lang="en-US" sz="1400" dirty="0"/>
          </a:p>
          <a:p>
            <a:pPr marL="457200" indent="-457200" eaLnBrk="1" hangingPunct="1">
              <a:spcBef>
                <a:spcPct val="0"/>
              </a:spcBef>
              <a:buClr>
                <a:srgbClr val="FF6600"/>
              </a:buClr>
              <a:defRPr/>
            </a:pPr>
            <a:r>
              <a:rPr lang="en-US" sz="2800" dirty="0"/>
              <a:t>Schedule an assistant to help you manage</a:t>
            </a:r>
            <a:br>
              <a:rPr lang="en-US" sz="2800" dirty="0"/>
            </a:br>
            <a:r>
              <a:rPr lang="en-US" sz="2800" dirty="0"/>
              <a:t>behaviors when testing students with specific behavioral concerns. </a:t>
            </a:r>
          </a:p>
          <a:p>
            <a:pPr eaLnBrk="1" hangingPunct="1">
              <a:buClr>
                <a:srgbClr val="FF6600"/>
              </a:buClr>
              <a:buSzPct val="100000"/>
              <a:buFont typeface="Arial" pitchFamily="34" charset="0"/>
              <a:buChar char="•"/>
              <a:defRPr/>
            </a:pPr>
            <a:endParaRPr lang="en-US" sz="2800" dirty="0"/>
          </a:p>
        </p:txBody>
      </p:sp>
      <p:sp>
        <p:nvSpPr>
          <p:cNvPr id="68612" name="Slide Number Placeholder 3"/>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6989F20B-FE94-4F24-B0D9-D8BBCFCEEEBD}" type="slidenum">
              <a:rPr lang="en-US"/>
              <a:pPr>
                <a:defRPr/>
              </a:pPr>
              <a:t>25</a:t>
            </a:fld>
            <a:endParaRPr lang="en-US" dirty="0"/>
          </a:p>
        </p:txBody>
      </p:sp>
      <p:pic>
        <p:nvPicPr>
          <p:cNvPr id="2" name="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12775" y="228600"/>
            <a:ext cx="8153400" cy="990600"/>
          </a:xfrm>
        </p:spPr>
        <p:txBody>
          <a:bodyPr/>
          <a:lstStyle/>
          <a:p>
            <a:pPr eaLnBrk="1" hangingPunct="1"/>
            <a:r>
              <a:rPr lang="en-US" altLang="en-US" sz="4000"/>
              <a:t>Test Administrator Provided Materials</a:t>
            </a:r>
            <a:endParaRPr lang="en-US" altLang="en-US" sz="2000"/>
          </a:p>
        </p:txBody>
      </p:sp>
      <p:sp>
        <p:nvSpPr>
          <p:cNvPr id="70659" name="Rectangle 3"/>
          <p:cNvSpPr>
            <a:spLocks noGrp="1" noChangeArrowheads="1"/>
          </p:cNvSpPr>
          <p:nvPr>
            <p:ph sz="quarter" idx="1"/>
          </p:nvPr>
        </p:nvSpPr>
        <p:spPr>
          <a:xfrm>
            <a:off x="612775" y="1600200"/>
            <a:ext cx="3883025" cy="4495800"/>
          </a:xfrm>
        </p:spPr>
        <p:txBody>
          <a:bodyPr/>
          <a:lstStyle/>
          <a:p>
            <a:pPr marL="457200" indent="-457200" eaLnBrk="1" hangingPunct="1">
              <a:spcBef>
                <a:spcPts val="0"/>
              </a:spcBef>
              <a:buClr>
                <a:srgbClr val="FF6600"/>
              </a:buClr>
              <a:defRPr/>
            </a:pPr>
            <a:r>
              <a:rPr lang="en-US" altLang="en-US" sz="2800" dirty="0"/>
              <a:t>Materials typically used in instruction</a:t>
            </a:r>
          </a:p>
          <a:p>
            <a:pPr marL="457200" indent="-457200" eaLnBrk="1" hangingPunct="1">
              <a:spcBef>
                <a:spcPts val="0"/>
              </a:spcBef>
              <a:buClr>
                <a:srgbClr val="FF6600"/>
              </a:buClr>
              <a:defRPr/>
            </a:pPr>
            <a:endParaRPr lang="en-US" altLang="en-US" sz="1400" dirty="0"/>
          </a:p>
          <a:p>
            <a:pPr marL="457200" indent="-457200" eaLnBrk="1" hangingPunct="1">
              <a:spcBef>
                <a:spcPts val="0"/>
              </a:spcBef>
              <a:buClr>
                <a:srgbClr val="FF6600"/>
              </a:buClr>
              <a:defRPr/>
            </a:pPr>
            <a:r>
              <a:rPr lang="en-US" altLang="en-US" sz="2800" dirty="0"/>
              <a:t>Not significantly different</a:t>
            </a:r>
          </a:p>
          <a:p>
            <a:pPr marL="457200" indent="-457200" eaLnBrk="1" hangingPunct="1">
              <a:spcBef>
                <a:spcPts val="0"/>
              </a:spcBef>
              <a:buClr>
                <a:srgbClr val="FF6600"/>
              </a:buClr>
              <a:defRPr/>
            </a:pPr>
            <a:endParaRPr lang="en-US" altLang="en-US" sz="1400" dirty="0"/>
          </a:p>
          <a:p>
            <a:pPr marL="457200" indent="-457200" eaLnBrk="1" hangingPunct="1">
              <a:spcBef>
                <a:spcPts val="0"/>
              </a:spcBef>
              <a:buClr>
                <a:srgbClr val="FF6600"/>
              </a:buClr>
              <a:defRPr/>
            </a:pPr>
            <a:r>
              <a:rPr lang="en-US" altLang="en-US" sz="2800" dirty="0"/>
              <a:t>Age and grade appropriate</a:t>
            </a:r>
          </a:p>
          <a:p>
            <a:pPr marL="0" indent="0" eaLnBrk="1" hangingPunct="1">
              <a:spcBef>
                <a:spcPts val="0"/>
              </a:spcBef>
              <a:buClr>
                <a:srgbClr val="FF6600"/>
              </a:buClr>
              <a:buFont typeface="Wingdings" pitchFamily="2" charset="2"/>
              <a:buNone/>
              <a:defRPr/>
            </a:pPr>
            <a:endParaRPr lang="en-US" altLang="en-US" sz="1400" dirty="0"/>
          </a:p>
          <a:p>
            <a:pPr marL="457200" indent="-457200" eaLnBrk="1" hangingPunct="1">
              <a:spcBef>
                <a:spcPts val="0"/>
              </a:spcBef>
              <a:buClr>
                <a:srgbClr val="FF6600"/>
              </a:buClr>
              <a:defRPr/>
            </a:pPr>
            <a:r>
              <a:rPr lang="en-US" altLang="en-US" sz="2800" dirty="0"/>
              <a:t>Dry erase markers or any erasable marker</a:t>
            </a:r>
          </a:p>
        </p:txBody>
      </p:sp>
      <p:sp>
        <p:nvSpPr>
          <p:cNvPr id="73732" name="Slide Number Placeholder 4"/>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B6FF55B0-ED7F-414F-BE24-A9E5583A5D94}" type="slidenum">
              <a:rPr lang="en-US"/>
              <a:pPr>
                <a:defRPr/>
              </a:pPr>
              <a:t>26</a:t>
            </a:fld>
            <a:endParaRPr lang="en-US" dirty="0"/>
          </a:p>
        </p:txBody>
      </p:sp>
      <p:pic>
        <p:nvPicPr>
          <p:cNvPr id="72709" name="Picture 8" descr="MCj0311398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407733">
            <a:off x="5932488" y="50165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1" descr="C:\Documents and Settings\lwright\Local Settings\Temporary Internet Files\Content.IE5\YC2AU85N\MCj0439819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7838" y="2438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2" descr="C:\Documents and Settings\lwright\Local Settings\Temporary Internet Files\Content.IE5\WUQ3ORM2\MCj0290924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7425" y="2635250"/>
            <a:ext cx="12954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1" descr="view detai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15143">
            <a:off x="4835525" y="41497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2" descr="C:\Users\lwright\AppData\Local\Microsoft\Windows\Temporary Internet Files\Content.IE5\KXACGGA9\MP900305812[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12915">
            <a:off x="7256463" y="4087813"/>
            <a:ext cx="12160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13" descr="C:\Users\lwright\AppData\Local\Microsoft\Windows\Temporary Internet Files\Content.IE5\R8R9ICNM\MC900123499[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95326">
            <a:off x="5781675" y="1636713"/>
            <a:ext cx="165893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58000" y="6246697"/>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12775" y="228600"/>
            <a:ext cx="8153400" cy="990600"/>
          </a:xfrm>
        </p:spPr>
        <p:txBody>
          <a:bodyPr/>
          <a:lstStyle/>
          <a:p>
            <a:pPr eaLnBrk="1" hangingPunct="1"/>
            <a:r>
              <a:rPr lang="en-US" altLang="en-US"/>
              <a:t>Advance Preparations</a:t>
            </a:r>
          </a:p>
        </p:txBody>
      </p:sp>
      <p:sp>
        <p:nvSpPr>
          <p:cNvPr id="74755" name="Rectangle 3"/>
          <p:cNvSpPr>
            <a:spLocks noGrp="1" noChangeArrowheads="1"/>
          </p:cNvSpPr>
          <p:nvPr>
            <p:ph sz="quarter" idx="1"/>
          </p:nvPr>
        </p:nvSpPr>
        <p:spPr>
          <a:xfrm>
            <a:off x="612775" y="1600200"/>
            <a:ext cx="8153400" cy="4495800"/>
          </a:xfrm>
        </p:spPr>
        <p:txBody>
          <a:bodyPr>
            <a:noAutofit/>
          </a:bodyPr>
          <a:lstStyle/>
          <a:p>
            <a:pPr marL="420624" indent="-384048" eaLnBrk="1" fontAlgn="auto" hangingPunct="1">
              <a:spcBef>
                <a:spcPts val="0"/>
              </a:spcBef>
              <a:spcAft>
                <a:spcPts val="0"/>
              </a:spcAft>
              <a:buClr>
                <a:srgbClr val="FF6600"/>
              </a:buClr>
              <a:defRPr/>
            </a:pPr>
            <a:r>
              <a:rPr lang="en-US" sz="2800" dirty="0"/>
              <a:t>Read through each task.</a:t>
            </a:r>
          </a:p>
          <a:p>
            <a:pPr marL="420624" indent="-384048" eaLnBrk="1" fontAlgn="auto" hangingPunct="1">
              <a:spcBef>
                <a:spcPts val="0"/>
              </a:spcBef>
              <a:spcAft>
                <a:spcPts val="0"/>
              </a:spcAft>
              <a:buClr>
                <a:srgbClr val="FF6600"/>
              </a:buClr>
              <a:defRPr/>
            </a:pPr>
            <a:endParaRPr lang="en-US" sz="1400" dirty="0"/>
          </a:p>
          <a:p>
            <a:pPr marL="420624" indent="-384048" eaLnBrk="1" fontAlgn="auto" hangingPunct="1">
              <a:spcBef>
                <a:spcPts val="0"/>
              </a:spcBef>
              <a:spcAft>
                <a:spcPts val="0"/>
              </a:spcAft>
              <a:buClr>
                <a:srgbClr val="FF6600"/>
              </a:buClr>
              <a:defRPr/>
            </a:pPr>
            <a:r>
              <a:rPr lang="en-US" sz="2800" dirty="0"/>
              <a:t>Determine which teacher-provided materials you will need.</a:t>
            </a:r>
            <a:endParaRPr lang="en-US" sz="1400" dirty="0"/>
          </a:p>
          <a:p>
            <a:pPr marL="420624" indent="-384048" eaLnBrk="1" fontAlgn="auto" hangingPunct="1">
              <a:spcBef>
                <a:spcPts val="0"/>
              </a:spcBef>
              <a:spcAft>
                <a:spcPts val="0"/>
              </a:spcAft>
              <a:buClr>
                <a:srgbClr val="FF6600"/>
              </a:buClr>
              <a:defRPr/>
            </a:pPr>
            <a:endParaRPr lang="en-US" sz="1400" dirty="0"/>
          </a:p>
          <a:p>
            <a:pPr marL="420624" indent="-384048" eaLnBrk="1" fontAlgn="auto" hangingPunct="1">
              <a:spcBef>
                <a:spcPts val="0"/>
              </a:spcBef>
              <a:spcAft>
                <a:spcPts val="0"/>
              </a:spcAft>
              <a:buClr>
                <a:srgbClr val="FF6600"/>
              </a:buClr>
              <a:defRPr/>
            </a:pPr>
            <a:r>
              <a:rPr lang="en-US" sz="2800" dirty="0"/>
              <a:t>Organize these materials to ease assessment administration.</a:t>
            </a:r>
          </a:p>
          <a:p>
            <a:pPr marL="63500" indent="-26988" eaLnBrk="1" fontAlgn="auto" hangingPunct="1">
              <a:spcBef>
                <a:spcPts val="0"/>
              </a:spcBef>
              <a:spcAft>
                <a:spcPts val="0"/>
              </a:spcAft>
              <a:buFont typeface="Wingdings 2"/>
              <a:buNone/>
              <a:defRPr/>
            </a:pPr>
            <a:endParaRPr lang="en-US" sz="2800" dirty="0">
              <a:solidFill>
                <a:srgbClr val="B82C00"/>
              </a:solidFill>
            </a:endParaRPr>
          </a:p>
          <a:p>
            <a:pPr marL="63500" indent="-26988" eaLnBrk="1" fontAlgn="auto" hangingPunct="1">
              <a:spcBef>
                <a:spcPts val="0"/>
              </a:spcBef>
              <a:spcAft>
                <a:spcPts val="0"/>
              </a:spcAft>
              <a:buFont typeface="Wingdings 2"/>
              <a:buNone/>
              <a:defRPr/>
            </a:pPr>
            <a:r>
              <a:rPr lang="en-US" sz="2800" i="1" dirty="0"/>
              <a:t>Consider administering one content area to all of your students and then moving to the next content area.</a:t>
            </a:r>
          </a:p>
          <a:p>
            <a:pPr marL="420624" indent="-384048" eaLnBrk="1" fontAlgn="auto" hangingPunct="1">
              <a:spcBef>
                <a:spcPts val="0"/>
              </a:spcBef>
              <a:spcAft>
                <a:spcPts val="0"/>
              </a:spcAft>
              <a:buFont typeface="Wingdings" pitchFamily="2" charset="2"/>
              <a:buNone/>
              <a:defRPr/>
            </a:pPr>
            <a:endParaRPr lang="en-US" sz="2800" dirty="0">
              <a:solidFill>
                <a:srgbClr val="FF3300"/>
              </a:solidFill>
            </a:endParaRPr>
          </a:p>
        </p:txBody>
      </p:sp>
      <p:sp>
        <p:nvSpPr>
          <p:cNvPr id="74756"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B5C15F32-D132-4A77-A3C7-26DC9D086593}" type="slidenum">
              <a:rPr lang="en-US"/>
              <a:pPr>
                <a:defRPr/>
              </a:pPr>
              <a:t>27</a:t>
            </a:fld>
            <a:endParaRPr lang="en-US" dirty="0"/>
          </a:p>
        </p:txBody>
      </p:sp>
      <p:pic>
        <p:nvPicPr>
          <p:cNvPr id="2" name="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09600" y="442913"/>
            <a:ext cx="7793037" cy="928687"/>
          </a:xfrm>
        </p:spPr>
        <p:txBody>
          <a:bodyPr/>
          <a:lstStyle/>
          <a:p>
            <a:pPr eaLnBrk="1" hangingPunct="1"/>
            <a:r>
              <a:rPr lang="en-US" altLang="en-US" dirty="0"/>
              <a:t>Other Preparations</a:t>
            </a:r>
          </a:p>
        </p:txBody>
      </p:sp>
      <p:sp>
        <p:nvSpPr>
          <p:cNvPr id="75780"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FA18F411-10CA-4EBE-8B56-0F603F9DB355}" type="slidenum">
              <a:rPr lang="en-US"/>
              <a:pPr>
                <a:defRPr/>
              </a:pPr>
              <a:t>28</a:t>
            </a:fld>
            <a:endParaRPr lang="en-US" dirty="0"/>
          </a:p>
        </p:txBody>
      </p:sp>
      <p:sp>
        <p:nvSpPr>
          <p:cNvPr id="74756" name="Rectangle 3"/>
          <p:cNvSpPr>
            <a:spLocks noGrp="1" noChangeArrowheads="1"/>
          </p:cNvSpPr>
          <p:nvPr>
            <p:ph sz="quarter" idx="1"/>
          </p:nvPr>
        </p:nvSpPr>
        <p:spPr>
          <a:xfrm>
            <a:off x="609600" y="1752600"/>
            <a:ext cx="8001000" cy="4114800"/>
          </a:xfrm>
        </p:spPr>
        <p:txBody>
          <a:bodyPr/>
          <a:lstStyle/>
          <a:p>
            <a:pPr marL="457200" indent="-457200" eaLnBrk="1" hangingPunct="1">
              <a:spcBef>
                <a:spcPct val="0"/>
              </a:spcBef>
              <a:buClr>
                <a:srgbClr val="FF6600"/>
              </a:buClr>
            </a:pPr>
            <a:r>
              <a:rPr lang="en-US" altLang="en-US" sz="2800" dirty="0"/>
              <a:t>Practice. Practicing </a:t>
            </a:r>
            <a:r>
              <a:rPr lang="en-US" altLang="en-US" sz="2800" b="1" dirty="0"/>
              <a:t>will</a:t>
            </a:r>
            <a:r>
              <a:rPr lang="en-US" altLang="en-US" sz="2800" dirty="0"/>
              <a:t> make the test administration go more smoothly.</a:t>
            </a:r>
          </a:p>
          <a:p>
            <a:pPr marL="457200" indent="-457200" eaLnBrk="1" hangingPunct="1">
              <a:spcBef>
                <a:spcPct val="0"/>
              </a:spcBef>
              <a:buClr>
                <a:srgbClr val="FF6600"/>
              </a:buClr>
            </a:pPr>
            <a:endParaRPr lang="en-US" altLang="en-US" sz="2800" dirty="0"/>
          </a:p>
          <a:p>
            <a:pPr marL="457200" indent="-457200" eaLnBrk="1" hangingPunct="1">
              <a:spcBef>
                <a:spcPct val="0"/>
              </a:spcBef>
              <a:buClr>
                <a:srgbClr val="FF6600"/>
              </a:buClr>
            </a:pPr>
            <a:r>
              <a:rPr lang="en-US" altLang="en-US" sz="2800" dirty="0"/>
              <a:t>Before test administration, determine whether any of the students’ assistive technology devices need special programming.</a:t>
            </a:r>
            <a:endParaRPr lang="en-US" altLang="en-US" sz="1400" dirty="0"/>
          </a:p>
          <a:p>
            <a:pPr marL="0" indent="0" eaLnBrk="1" hangingPunct="1">
              <a:spcBef>
                <a:spcPct val="0"/>
              </a:spcBef>
              <a:buClr>
                <a:srgbClr val="FF6600"/>
              </a:buClr>
              <a:buNone/>
            </a:pPr>
            <a:endParaRPr lang="en-US" altLang="en-US" sz="2800" dirty="0"/>
          </a:p>
          <a:p>
            <a:pPr marL="457200" indent="-457200" eaLnBrk="1" hangingPunct="1">
              <a:spcBef>
                <a:spcPct val="0"/>
              </a:spcBef>
              <a:buClr>
                <a:srgbClr val="FF6600"/>
              </a:buClr>
            </a:pPr>
            <a:r>
              <a:rPr lang="en-US" altLang="en-US" sz="2800" dirty="0"/>
              <a:t>Consider administering the assessment first to a student with minimal challenges.</a:t>
            </a:r>
          </a:p>
        </p:txBody>
      </p:sp>
      <p:pic>
        <p:nvPicPr>
          <p:cNvPr id="2" name="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612775" y="304800"/>
            <a:ext cx="8153400" cy="990600"/>
          </a:xfrm>
        </p:spPr>
        <p:txBody>
          <a:bodyPr/>
          <a:lstStyle/>
          <a:p>
            <a:r>
              <a:rPr lang="en-US" altLang="en-US" dirty="0"/>
              <a:t>Suggestions</a:t>
            </a:r>
          </a:p>
        </p:txBody>
      </p:sp>
      <p:sp>
        <p:nvSpPr>
          <p:cNvPr id="76803" name="Content Placeholder 2"/>
          <p:cNvSpPr>
            <a:spLocks noGrp="1"/>
          </p:cNvSpPr>
          <p:nvPr>
            <p:ph sz="quarter" idx="1"/>
          </p:nvPr>
        </p:nvSpPr>
        <p:spPr>
          <a:xfrm>
            <a:off x="228600" y="1600200"/>
            <a:ext cx="8610600" cy="4495800"/>
          </a:xfrm>
        </p:spPr>
        <p:txBody>
          <a:bodyPr>
            <a:normAutofit fontScale="92500" lnSpcReduction="10000"/>
          </a:bodyPr>
          <a:lstStyle/>
          <a:p>
            <a:pPr marL="741363" lvl="1" indent="-357188" eaLnBrk="1" hangingPunct="1">
              <a:spcBef>
                <a:spcPct val="0"/>
              </a:spcBef>
              <a:buClr>
                <a:srgbClr val="FF6600"/>
              </a:buClr>
              <a:buSzPct val="60000"/>
            </a:pPr>
            <a:r>
              <a:rPr lang="en-US" altLang="en-US" sz="2800" dirty="0"/>
              <a:t>Clip the printed response cards to each task.</a:t>
            </a:r>
          </a:p>
          <a:p>
            <a:pPr marL="741363" lvl="1" indent="-357188" eaLnBrk="1" hangingPunct="1">
              <a:spcBef>
                <a:spcPct val="0"/>
              </a:spcBef>
              <a:buClr>
                <a:srgbClr val="FF6600"/>
              </a:buClr>
              <a:buSzPct val="60000"/>
            </a:pPr>
            <a:endParaRPr lang="en-US" altLang="en-US" sz="2800" dirty="0"/>
          </a:p>
          <a:p>
            <a:pPr marL="741363" lvl="1" indent="-357188" eaLnBrk="1" hangingPunct="1">
              <a:spcBef>
                <a:spcPct val="0"/>
              </a:spcBef>
              <a:buClr>
                <a:srgbClr val="FF6600"/>
              </a:buClr>
              <a:buSzPct val="60000"/>
            </a:pPr>
            <a:r>
              <a:rPr lang="en-US" altLang="en-US" sz="2800" dirty="0"/>
              <a:t>Place your manipulatives in plastic bags or small baskets.</a:t>
            </a:r>
          </a:p>
          <a:p>
            <a:pPr marL="741363" lvl="1" indent="-357188" eaLnBrk="1" hangingPunct="1">
              <a:spcBef>
                <a:spcPct val="0"/>
              </a:spcBef>
              <a:buClr>
                <a:srgbClr val="FF6600"/>
              </a:buClr>
              <a:buSzPct val="60000"/>
            </a:pPr>
            <a:endParaRPr lang="en-US" altLang="en-US" sz="2800" dirty="0"/>
          </a:p>
          <a:p>
            <a:pPr marL="741363" lvl="1" indent="-357188" eaLnBrk="1" hangingPunct="1">
              <a:spcBef>
                <a:spcPct val="0"/>
              </a:spcBef>
              <a:buClr>
                <a:srgbClr val="FF6600"/>
              </a:buClr>
              <a:buSzPct val="60000"/>
            </a:pPr>
            <a:r>
              <a:rPr lang="en-US" altLang="en-US" sz="2800" dirty="0"/>
              <a:t>Place a fastener on the printed manipulatives and place them on fabric strips.</a:t>
            </a:r>
          </a:p>
          <a:p>
            <a:pPr marL="741363" lvl="1" indent="-357188" eaLnBrk="1" hangingPunct="1">
              <a:spcBef>
                <a:spcPct val="0"/>
              </a:spcBef>
              <a:buClr>
                <a:srgbClr val="FF6600"/>
              </a:buClr>
              <a:buSzPct val="60000"/>
            </a:pPr>
            <a:endParaRPr lang="en-US" altLang="en-US" sz="2800" dirty="0"/>
          </a:p>
          <a:p>
            <a:pPr marL="741363" lvl="1" indent="-357188" eaLnBrk="1" hangingPunct="1">
              <a:spcBef>
                <a:spcPct val="0"/>
              </a:spcBef>
              <a:buClr>
                <a:srgbClr val="FF6600"/>
              </a:buClr>
              <a:buSzPct val="60000"/>
            </a:pPr>
            <a:r>
              <a:rPr lang="en-US" altLang="en-US" sz="2800" dirty="0"/>
              <a:t>Non-trained staff who have a license/certificate/permit from ODE and are Test Coordinator (TC) approved can help prepare materials.</a:t>
            </a:r>
          </a:p>
          <a:p>
            <a:pPr marL="741363" lvl="1" indent="-357188" eaLnBrk="1" hangingPunct="1">
              <a:spcBef>
                <a:spcPct val="0"/>
              </a:spcBef>
              <a:buClr>
                <a:srgbClr val="FF6600"/>
              </a:buClr>
              <a:buSzPct val="60000"/>
            </a:pPr>
            <a:endParaRPr lang="en-US" altLang="en-US" sz="2800" dirty="0"/>
          </a:p>
        </p:txBody>
      </p:sp>
      <p:sp>
        <p:nvSpPr>
          <p:cNvPr id="4" name="Slide Number Placeholder 3"/>
          <p:cNvSpPr>
            <a:spLocks noGrp="1"/>
          </p:cNvSpPr>
          <p:nvPr>
            <p:ph type="sldNum" sz="quarter" idx="10"/>
          </p:nvPr>
        </p:nvSpPr>
        <p:spPr/>
        <p:txBody>
          <a:bodyPr>
            <a:normAutofit fontScale="85000" lnSpcReduction="20000"/>
          </a:bodyPr>
          <a:lstStyle/>
          <a:p>
            <a:pPr>
              <a:defRPr/>
            </a:pPr>
            <a:fld id="{F2B1250D-5239-49A2-B97A-07BF82D216F5}" type="slidenum">
              <a:rPr lang="en-US" smtClean="0"/>
              <a:pPr>
                <a:defRPr/>
              </a:pPr>
              <a:t>29</a:t>
            </a:fld>
            <a:endParaRPr lang="en-US" dirty="0"/>
          </a:p>
        </p:txBody>
      </p:sp>
      <p:pic>
        <p:nvPicPr>
          <p:cNvPr id="2" name="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304800"/>
            <a:ext cx="8458200" cy="928688"/>
          </a:xfrm>
        </p:spPr>
        <p:txBody>
          <a:bodyPr/>
          <a:lstStyle/>
          <a:p>
            <a:pPr eaLnBrk="1" hangingPunct="1"/>
            <a:r>
              <a:rPr lang="en-US" altLang="en-US" sz="4000" dirty="0"/>
              <a:t>When Is the AASCD Administered?</a:t>
            </a:r>
          </a:p>
        </p:txBody>
      </p:sp>
      <p:sp>
        <p:nvSpPr>
          <p:cNvPr id="17411"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5C33B624-2977-44B2-AA19-75CB5B33130B}" type="slidenum">
              <a:rPr lang="en-US"/>
              <a:pPr>
                <a:defRPr/>
              </a:pPr>
              <a:t>3</a:t>
            </a:fld>
            <a:endParaRPr lang="en-US" dirty="0"/>
          </a:p>
        </p:txBody>
      </p:sp>
      <p:sp>
        <p:nvSpPr>
          <p:cNvPr id="17412" name="Content Placeholder 4"/>
          <p:cNvSpPr>
            <a:spLocks noGrp="1"/>
          </p:cNvSpPr>
          <p:nvPr>
            <p:ph sz="quarter" idx="1"/>
          </p:nvPr>
        </p:nvSpPr>
        <p:spPr>
          <a:xfrm>
            <a:off x="612775" y="1600200"/>
            <a:ext cx="8153400" cy="4495800"/>
          </a:xfrm>
        </p:spPr>
        <p:txBody>
          <a:bodyPr/>
          <a:lstStyle/>
          <a:p>
            <a:pPr algn="ctr" eaLnBrk="1" hangingPunct="1">
              <a:buFont typeface="Wingdings 3" pitchFamily="18" charset="2"/>
              <a:buNone/>
            </a:pPr>
            <a:endParaRPr lang="en-US" altLang="en-US" sz="4400" dirty="0"/>
          </a:p>
          <a:p>
            <a:pPr algn="ctr" eaLnBrk="1" hangingPunct="1">
              <a:buFont typeface="Wingdings 3" pitchFamily="18" charset="2"/>
              <a:buNone/>
            </a:pPr>
            <a:endParaRPr lang="en-US" altLang="en-US" sz="4400" dirty="0"/>
          </a:p>
          <a:p>
            <a:pPr algn="ctr" eaLnBrk="1" hangingPunct="1">
              <a:buFont typeface="Wingdings 3" pitchFamily="18" charset="2"/>
              <a:buNone/>
            </a:pPr>
            <a:r>
              <a:rPr lang="en-US" altLang="en-US" sz="4400" b="1" dirty="0"/>
              <a:t>February 21–April 14, 2017</a:t>
            </a:r>
          </a:p>
        </p:txBody>
      </p:sp>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title"/>
          </p:nvPr>
        </p:nvSpPr>
        <p:spPr/>
        <p:txBody>
          <a:bodyPr/>
          <a:lstStyle/>
          <a:p>
            <a:pPr algn="ctr" eaLnBrk="1" hangingPunct="1"/>
            <a:r>
              <a:rPr lang="en-US" altLang="en-US" dirty="0">
                <a:solidFill>
                  <a:schemeClr val="tx1"/>
                </a:solidFill>
                <a:latin typeface="Arial" pitchFamily="34" charset="0"/>
                <a:cs typeface="Arial" pitchFamily="34" charset="0"/>
              </a:rPr>
              <a:t>Scoring the Ohio AASCD</a:t>
            </a:r>
          </a:p>
        </p:txBody>
      </p:sp>
      <p:sp>
        <p:nvSpPr>
          <p:cNvPr id="92164" name="Rectangle 16"/>
          <p:cNvSpPr>
            <a:spLocks noGrp="1" noChangeArrowheads="1"/>
          </p:cNvSpPr>
          <p:nvPr>
            <p:ph type="sldNum" sz="quarter" idx="4294967295"/>
          </p:nvPr>
        </p:nvSpPr>
        <p:spPr bwMode="auto">
          <a:xfrm>
            <a:off x="-15875" y="1744663"/>
            <a:ext cx="1295400" cy="701675"/>
          </a:xfrm>
          <a:ln>
            <a:miter lim="800000"/>
            <a:headEnd/>
            <a:tailEnd/>
          </a:ln>
        </p:spPr>
        <p:txBody>
          <a:bodyPr wrap="square" lIns="91440" tIns="45720" rIns="91440" bIns="45720" numCol="1" compatLnSpc="1">
            <a:prstTxWarp prst="textNoShape">
              <a:avLst/>
            </a:prstTxWarp>
          </a:bodyPr>
          <a:lstStyle/>
          <a:p>
            <a:pPr>
              <a:defRPr/>
            </a:pPr>
            <a:fld id="{D7C95259-DB86-491C-A5AA-E24E83A2571E}" type="slidenum">
              <a:rPr lang="en-US" smtClean="0"/>
              <a:pPr>
                <a:defRPr/>
              </a:pPr>
              <a:t>30</a:t>
            </a:fld>
            <a:endParaRPr lang="en-US" dirty="0"/>
          </a:p>
        </p:txBody>
      </p:sp>
      <p:pic>
        <p:nvPicPr>
          <p:cNvPr id="2" name="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12775" y="228600"/>
            <a:ext cx="8153400" cy="990600"/>
          </a:xfrm>
        </p:spPr>
        <p:txBody>
          <a:bodyPr/>
          <a:lstStyle/>
          <a:p>
            <a:pPr eaLnBrk="1" hangingPunct="1"/>
            <a:r>
              <a:rPr lang="en-US" altLang="en-US"/>
              <a:t>Scoring Procedures</a:t>
            </a:r>
          </a:p>
        </p:txBody>
      </p:sp>
      <p:sp>
        <p:nvSpPr>
          <p:cNvPr id="80898" name="Rectangle 3"/>
          <p:cNvSpPr>
            <a:spLocks noGrp="1" noChangeArrowheads="1"/>
          </p:cNvSpPr>
          <p:nvPr>
            <p:ph sz="quarter" idx="1"/>
          </p:nvPr>
        </p:nvSpPr>
        <p:spPr>
          <a:xfrm>
            <a:off x="457200" y="1676400"/>
            <a:ext cx="3730625" cy="4800600"/>
          </a:xfrm>
        </p:spPr>
        <p:txBody>
          <a:bodyPr>
            <a:normAutofit fontScale="85000" lnSpcReduction="10000"/>
          </a:bodyPr>
          <a:lstStyle/>
          <a:p>
            <a:pPr marL="393700" indent="-393700" eaLnBrk="1" fontAlgn="auto" hangingPunct="1">
              <a:spcBef>
                <a:spcPct val="0"/>
              </a:spcBef>
              <a:spcAft>
                <a:spcPts val="0"/>
              </a:spcAft>
              <a:buClr>
                <a:srgbClr val="FF6600"/>
              </a:buClr>
              <a:defRPr/>
            </a:pPr>
            <a:r>
              <a:rPr lang="en-US" sz="2800" dirty="0">
                <a:latin typeface="Arial" charset="0"/>
                <a:cs typeface="Arial" charset="0"/>
              </a:rPr>
              <a:t>Test Administrator scores the assessment as it is administered.</a:t>
            </a:r>
          </a:p>
          <a:p>
            <a:pPr marL="393700" indent="-393700" eaLnBrk="1" fontAlgn="auto" hangingPunct="1">
              <a:spcBef>
                <a:spcPct val="0"/>
              </a:spcBef>
              <a:spcAft>
                <a:spcPts val="0"/>
              </a:spcAft>
              <a:buClr>
                <a:srgbClr val="FF6600"/>
              </a:buClr>
              <a:defRPr/>
            </a:pPr>
            <a:endParaRPr lang="en-US" sz="1300" dirty="0">
              <a:latin typeface="Arial" charset="0"/>
              <a:cs typeface="Arial" charset="0"/>
            </a:endParaRPr>
          </a:p>
          <a:p>
            <a:pPr marL="393700" indent="-393700" eaLnBrk="1" fontAlgn="auto" hangingPunct="1">
              <a:spcBef>
                <a:spcPct val="0"/>
              </a:spcBef>
              <a:spcAft>
                <a:spcPts val="0"/>
              </a:spcAft>
              <a:buClr>
                <a:srgbClr val="FF6600"/>
              </a:buClr>
              <a:defRPr/>
            </a:pPr>
            <a:r>
              <a:rPr lang="en-US" sz="2800" dirty="0">
                <a:latin typeface="Arial" charset="0"/>
                <a:cs typeface="Arial" charset="0"/>
              </a:rPr>
              <a:t>Scores can be recorded online or on the optional scoring worksheet but </a:t>
            </a:r>
            <a:r>
              <a:rPr lang="en-US" sz="2800" u="sng" dirty="0">
                <a:latin typeface="Arial" charset="0"/>
                <a:cs typeface="Arial" charset="0"/>
              </a:rPr>
              <a:t>not in the test booklet</a:t>
            </a:r>
            <a:r>
              <a:rPr lang="en-US" sz="2800" dirty="0">
                <a:latin typeface="Arial" charset="0"/>
                <a:cs typeface="Arial" charset="0"/>
              </a:rPr>
              <a:t>.</a:t>
            </a:r>
            <a:endParaRPr lang="en-US" sz="2800" u="sng" dirty="0">
              <a:latin typeface="Arial" charset="0"/>
              <a:cs typeface="Arial" charset="0"/>
            </a:endParaRPr>
          </a:p>
          <a:p>
            <a:pPr marL="393700" indent="-393700" eaLnBrk="1" fontAlgn="auto" hangingPunct="1">
              <a:spcBef>
                <a:spcPct val="0"/>
              </a:spcBef>
              <a:spcAft>
                <a:spcPts val="0"/>
              </a:spcAft>
              <a:buClr>
                <a:srgbClr val="FF6600"/>
              </a:buClr>
              <a:defRPr/>
            </a:pPr>
            <a:endParaRPr lang="en-US" sz="1300" dirty="0">
              <a:latin typeface="Arial" charset="0"/>
              <a:cs typeface="Arial" charset="0"/>
            </a:endParaRPr>
          </a:p>
          <a:p>
            <a:pPr marL="393700" indent="-393700" eaLnBrk="1" fontAlgn="auto" hangingPunct="1">
              <a:spcBef>
                <a:spcPct val="0"/>
              </a:spcBef>
              <a:spcAft>
                <a:spcPts val="0"/>
              </a:spcAft>
              <a:buClr>
                <a:srgbClr val="FF6600"/>
              </a:buClr>
              <a:defRPr/>
            </a:pPr>
            <a:r>
              <a:rPr lang="en-US" sz="2800" dirty="0">
                <a:latin typeface="Arial" charset="0"/>
                <a:cs typeface="Arial" charset="0"/>
              </a:rPr>
              <a:t>An optional scoring worksheet is provided to assist during test administration.</a:t>
            </a:r>
          </a:p>
        </p:txBody>
      </p:sp>
      <p:sp>
        <p:nvSpPr>
          <p:cNvPr id="80900"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91F91968-FF12-4BDD-A3D0-1C46450D11F3}" type="slidenum">
              <a:rPr lang="en-US"/>
              <a:pPr>
                <a:defRPr/>
              </a:pPr>
              <a:t>31</a:t>
            </a:fld>
            <a:endParaRPr lang="en-US" dirty="0"/>
          </a:p>
        </p:txBody>
      </p:sp>
      <p:pic>
        <p:nvPicPr>
          <p:cNvPr id="7987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00200"/>
            <a:ext cx="4800600" cy="4648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12775" y="228600"/>
            <a:ext cx="8153400" cy="990600"/>
          </a:xfrm>
        </p:spPr>
        <p:txBody>
          <a:bodyPr/>
          <a:lstStyle/>
          <a:p>
            <a:pPr eaLnBrk="1" hangingPunct="1"/>
            <a:r>
              <a:rPr lang="en-US" altLang="en-US"/>
              <a:t>Scaffolding</a:t>
            </a:r>
          </a:p>
        </p:txBody>
      </p:sp>
      <p:sp>
        <p:nvSpPr>
          <p:cNvPr id="96260" name="Rectangle 3"/>
          <p:cNvSpPr>
            <a:spLocks noGrp="1" noChangeArrowheads="1"/>
          </p:cNvSpPr>
          <p:nvPr>
            <p:ph sz="quarter" idx="1"/>
          </p:nvPr>
        </p:nvSpPr>
        <p:spPr>
          <a:xfrm>
            <a:off x="152400" y="1524000"/>
            <a:ext cx="3962400" cy="4495800"/>
          </a:xfrm>
        </p:spPr>
        <p:txBody>
          <a:bodyPr/>
          <a:lstStyle/>
          <a:p>
            <a:pPr eaLnBrk="1" hangingPunct="1">
              <a:spcBef>
                <a:spcPct val="0"/>
              </a:spcBef>
              <a:buClr>
                <a:srgbClr val="0D635B"/>
              </a:buClr>
              <a:buFontTx/>
              <a:buNone/>
              <a:defRPr/>
            </a:pPr>
            <a:endParaRPr lang="en-US" sz="2400" dirty="0"/>
          </a:p>
          <a:p>
            <a:pPr eaLnBrk="1" hangingPunct="1">
              <a:spcBef>
                <a:spcPct val="0"/>
              </a:spcBef>
              <a:buClr>
                <a:srgbClr val="0D635B"/>
              </a:buClr>
              <a:buFontTx/>
              <a:buNone/>
              <a:defRPr/>
            </a:pPr>
            <a:r>
              <a:rPr lang="en-US" sz="2400" dirty="0"/>
              <a:t>If the student answers</a:t>
            </a:r>
          </a:p>
          <a:p>
            <a:pPr marL="0" indent="0" eaLnBrk="1" hangingPunct="1">
              <a:spcBef>
                <a:spcPct val="0"/>
              </a:spcBef>
              <a:buClr>
                <a:srgbClr val="0D635B"/>
              </a:buClr>
              <a:buFontTx/>
              <a:buNone/>
              <a:defRPr/>
            </a:pPr>
            <a:r>
              <a:rPr lang="en-US" sz="2400" dirty="0"/>
              <a:t>Correctly on Try 1, record 2,</a:t>
            </a:r>
            <a:r>
              <a:rPr lang="en-US" sz="2400" dirty="0">
                <a:solidFill>
                  <a:srgbClr val="FF0000"/>
                </a:solidFill>
              </a:rPr>
              <a:t> </a:t>
            </a:r>
            <a:r>
              <a:rPr lang="en-US" sz="2400" dirty="0"/>
              <a:t>and move to the next item.</a:t>
            </a:r>
          </a:p>
          <a:p>
            <a:pPr eaLnBrk="1" hangingPunct="1">
              <a:spcBef>
                <a:spcPct val="0"/>
              </a:spcBef>
              <a:buClr>
                <a:srgbClr val="0D635B"/>
              </a:buClr>
              <a:buFontTx/>
              <a:buNone/>
              <a:defRPr/>
            </a:pPr>
            <a:endParaRPr lang="en-US" sz="2400" dirty="0"/>
          </a:p>
          <a:p>
            <a:pPr marL="0" indent="0" eaLnBrk="1" hangingPunct="1">
              <a:spcBef>
                <a:spcPct val="0"/>
              </a:spcBef>
              <a:buClr>
                <a:srgbClr val="0D635B"/>
              </a:buClr>
              <a:buFontTx/>
              <a:buNone/>
              <a:defRPr/>
            </a:pPr>
            <a:r>
              <a:rPr lang="en-US" sz="2400" dirty="0"/>
              <a:t>If the student answers incorrectly or does not respond, remove ____,</a:t>
            </a:r>
          </a:p>
          <a:p>
            <a:pPr eaLnBrk="1" hangingPunct="1">
              <a:spcBef>
                <a:spcPct val="0"/>
              </a:spcBef>
              <a:buClr>
                <a:srgbClr val="0D635B"/>
              </a:buClr>
              <a:buFontTx/>
              <a:buNone/>
              <a:defRPr/>
            </a:pPr>
            <a:r>
              <a:rPr lang="en-US" sz="2400" dirty="0"/>
              <a:t>and move to </a:t>
            </a:r>
            <a:r>
              <a:rPr lang="en-US" sz="2400" dirty="0">
                <a:solidFill>
                  <a:srgbClr val="FF0000"/>
                </a:solidFill>
              </a:rPr>
              <a:t>Try 2</a:t>
            </a:r>
            <a:r>
              <a:rPr lang="en-US" sz="2400" dirty="0"/>
              <a:t>.</a:t>
            </a:r>
          </a:p>
          <a:p>
            <a:pPr eaLnBrk="1" hangingPunct="1">
              <a:spcBef>
                <a:spcPct val="0"/>
              </a:spcBef>
              <a:buClr>
                <a:srgbClr val="0D635B"/>
              </a:buClr>
              <a:buFontTx/>
              <a:buNone/>
              <a:defRPr/>
            </a:pPr>
            <a:endParaRPr lang="en-US" sz="2400" dirty="0"/>
          </a:p>
          <a:p>
            <a:pPr marL="0" indent="0" eaLnBrk="1" hangingPunct="1">
              <a:spcBef>
                <a:spcPct val="0"/>
              </a:spcBef>
              <a:buClr>
                <a:srgbClr val="0D635B"/>
              </a:buClr>
              <a:buFontTx/>
              <a:buNone/>
              <a:defRPr/>
            </a:pPr>
            <a:r>
              <a:rPr lang="en-US" sz="2400" dirty="0"/>
              <a:t>Then follow the </a:t>
            </a:r>
            <a:r>
              <a:rPr lang="en-US" sz="2400" dirty="0">
                <a:solidFill>
                  <a:srgbClr val="FF0000"/>
                </a:solidFill>
              </a:rPr>
              <a:t>Try 2 </a:t>
            </a:r>
            <a:r>
              <a:rPr lang="en-US" sz="2400" dirty="0"/>
              <a:t>scoring procedures.</a:t>
            </a:r>
            <a:endParaRPr lang="en-US" sz="2400" dirty="0">
              <a:solidFill>
                <a:srgbClr val="FF0000"/>
              </a:solidFill>
            </a:endParaRPr>
          </a:p>
          <a:p>
            <a:pPr eaLnBrk="1" hangingPunct="1">
              <a:spcBef>
                <a:spcPct val="0"/>
              </a:spcBef>
              <a:buClr>
                <a:srgbClr val="0D635B"/>
              </a:buClr>
              <a:buFontTx/>
              <a:buNone/>
              <a:defRPr/>
            </a:pPr>
            <a:endParaRPr lang="en-US" sz="2400" dirty="0"/>
          </a:p>
        </p:txBody>
      </p:sp>
      <p:sp>
        <p:nvSpPr>
          <p:cNvPr id="82948"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F338F559-F256-4392-AAD8-9FA68F257808}" type="slidenum">
              <a:rPr lang="en-US"/>
              <a:pPr>
                <a:defRPr/>
              </a:pPr>
              <a:t>32</a:t>
            </a:fld>
            <a:endParaRPr lang="en-US" dirty="0"/>
          </a:p>
        </p:txBody>
      </p:sp>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00200"/>
            <a:ext cx="4800600" cy="4648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12775" y="228600"/>
            <a:ext cx="8153400" cy="990600"/>
          </a:xfrm>
        </p:spPr>
        <p:txBody>
          <a:bodyPr/>
          <a:lstStyle/>
          <a:p>
            <a:pPr eaLnBrk="1" hangingPunct="1"/>
            <a:r>
              <a:rPr lang="en-US" altLang="en-US"/>
              <a:t>Scoring Rubric</a:t>
            </a:r>
          </a:p>
        </p:txBody>
      </p:sp>
      <p:sp>
        <p:nvSpPr>
          <p:cNvPr id="92164" name="Rectangle 3"/>
          <p:cNvSpPr>
            <a:spLocks noGrp="1" noChangeArrowheads="1"/>
          </p:cNvSpPr>
          <p:nvPr>
            <p:ph sz="quarter" idx="1"/>
          </p:nvPr>
        </p:nvSpPr>
        <p:spPr>
          <a:xfrm>
            <a:off x="685800" y="1600200"/>
            <a:ext cx="8153400" cy="4495800"/>
          </a:xfrm>
        </p:spPr>
        <p:txBody>
          <a:bodyPr/>
          <a:lstStyle/>
          <a:p>
            <a:pPr eaLnBrk="1" hangingPunct="1">
              <a:buClr>
                <a:srgbClr val="0D635B"/>
              </a:buClr>
              <a:buFontTx/>
              <a:buNone/>
              <a:defRPr/>
            </a:pPr>
            <a:r>
              <a:rPr lang="en-US" sz="2800" b="1" dirty="0"/>
              <a:t>Engagement</a:t>
            </a:r>
          </a:p>
          <a:p>
            <a:pPr marL="393700" indent="-393700" eaLnBrk="1" hangingPunct="1">
              <a:buClr>
                <a:srgbClr val="FF6600"/>
              </a:buClr>
              <a:defRPr/>
            </a:pPr>
            <a:r>
              <a:rPr lang="en-US" sz="2800" dirty="0"/>
              <a:t>Provide evidence</a:t>
            </a:r>
          </a:p>
          <a:p>
            <a:pPr lvl="1" eaLnBrk="1" hangingPunct="1">
              <a:defRPr/>
            </a:pPr>
            <a:r>
              <a:rPr lang="en-US" sz="2800" dirty="0"/>
              <a:t>that the student is engaged in the task; and</a:t>
            </a:r>
          </a:p>
          <a:p>
            <a:pPr lvl="1" eaLnBrk="1" hangingPunct="1">
              <a:defRPr/>
            </a:pPr>
            <a:r>
              <a:rPr lang="en-US" sz="2800" dirty="0"/>
              <a:t>that the student shows extended focus and persistence.</a:t>
            </a:r>
          </a:p>
          <a:p>
            <a:pPr marL="393700" indent="-393700" eaLnBrk="1" hangingPunct="1">
              <a:buClr>
                <a:srgbClr val="FF6600"/>
              </a:buClr>
              <a:defRPr/>
            </a:pPr>
            <a:endParaRPr lang="en-US" sz="2800" dirty="0"/>
          </a:p>
          <a:p>
            <a:pPr marL="393700" indent="-393700" eaLnBrk="1" hangingPunct="1">
              <a:buClr>
                <a:srgbClr val="FF6600"/>
              </a:buClr>
              <a:defRPr/>
            </a:pPr>
            <a:r>
              <a:rPr lang="en-US" sz="2800" dirty="0"/>
              <a:t>The Test Administrator makes a judgment using a scoring rubric.</a:t>
            </a:r>
          </a:p>
          <a:p>
            <a:pPr eaLnBrk="1" hangingPunct="1">
              <a:buClr>
                <a:srgbClr val="0D635B"/>
              </a:buClr>
              <a:buFontTx/>
              <a:buNone/>
              <a:defRPr/>
            </a:pPr>
            <a:endParaRPr lang="en-US" sz="2800" dirty="0"/>
          </a:p>
        </p:txBody>
      </p:sp>
      <p:sp>
        <p:nvSpPr>
          <p:cNvPr id="84996"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4CBAEB33-A467-4EB7-8437-C9E5B312C32C}" type="slidenum">
              <a:rPr lang="en-US"/>
              <a:pPr>
                <a:defRPr/>
              </a:pPr>
              <a:t>33</a:t>
            </a:fld>
            <a:endParaRPr lang="en-US" dirty="0"/>
          </a:p>
        </p:txBody>
      </p:sp>
      <p:pic>
        <p:nvPicPr>
          <p:cNvPr id="2" name="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Engagement Rubric</a:t>
            </a:r>
            <a:endParaRPr lang="en-US" dirty="0"/>
          </a:p>
        </p:txBody>
      </p:sp>
      <p:sp>
        <p:nvSpPr>
          <p:cNvPr id="3" name="Content Placeholder 2"/>
          <p:cNvSpPr>
            <a:spLocks noGrp="1"/>
          </p:cNvSpPr>
          <p:nvPr>
            <p:ph sz="quarter" idx="1"/>
          </p:nvPr>
        </p:nvSpPr>
        <p:spPr>
          <a:xfrm>
            <a:off x="152400" y="1600200"/>
            <a:ext cx="8839200" cy="4495800"/>
          </a:xfrm>
        </p:spPr>
        <p:txBody>
          <a:bodyPr>
            <a:normAutofit fontScale="92500" lnSpcReduction="10000"/>
          </a:bodyPr>
          <a:lstStyle/>
          <a:p>
            <a:pPr marL="1765300" indent="-1751013" eaLnBrk="1" hangingPunct="1">
              <a:spcBef>
                <a:spcPts val="0"/>
              </a:spcBef>
              <a:buFontTx/>
              <a:buNone/>
              <a:defRPr/>
            </a:pPr>
            <a:r>
              <a:rPr lang="en-US" sz="3000" dirty="0">
                <a:solidFill>
                  <a:srgbClr val="0000FF"/>
                </a:solidFill>
                <a:latin typeface="Arial" charset="0"/>
                <a:cs typeface="Arial" charset="0"/>
              </a:rPr>
              <a:t>Score 4: 	Sustained involvement</a:t>
            </a:r>
          </a:p>
          <a:p>
            <a:pPr marL="1765300" indent="-1751013" eaLnBrk="1" hangingPunct="1">
              <a:spcBef>
                <a:spcPts val="0"/>
              </a:spcBef>
              <a:buFontTx/>
              <a:buNone/>
              <a:defRPr/>
            </a:pPr>
            <a:endParaRPr lang="en-US" sz="3000" dirty="0">
              <a:latin typeface="Arial" charset="0"/>
              <a:cs typeface="Arial" charset="0"/>
            </a:endParaRPr>
          </a:p>
          <a:p>
            <a:pPr marL="1765300" indent="-1751013" eaLnBrk="1" hangingPunct="1">
              <a:spcBef>
                <a:spcPts val="0"/>
              </a:spcBef>
              <a:buFontTx/>
              <a:buNone/>
              <a:defRPr/>
            </a:pPr>
            <a:r>
              <a:rPr lang="en-US" sz="3000" dirty="0">
                <a:solidFill>
                  <a:srgbClr val="FF6600"/>
                </a:solidFill>
                <a:latin typeface="Arial" charset="0"/>
                <a:cs typeface="Arial" charset="0"/>
              </a:rPr>
              <a:t>Score 3: 	Generally maintained involvement</a:t>
            </a:r>
          </a:p>
          <a:p>
            <a:pPr marL="1765300" indent="-1751013" eaLnBrk="1" hangingPunct="1">
              <a:spcBef>
                <a:spcPts val="0"/>
              </a:spcBef>
              <a:buFontTx/>
              <a:buNone/>
              <a:defRPr/>
            </a:pPr>
            <a:endParaRPr lang="en-US" sz="3000" dirty="0">
              <a:latin typeface="Arial" charset="0"/>
              <a:cs typeface="Arial" charset="0"/>
            </a:endParaRPr>
          </a:p>
          <a:p>
            <a:pPr marL="1765300" indent="-1751013" eaLnBrk="1" hangingPunct="1">
              <a:spcBef>
                <a:spcPts val="0"/>
              </a:spcBef>
              <a:buFontTx/>
              <a:buNone/>
              <a:defRPr/>
            </a:pPr>
            <a:r>
              <a:rPr lang="en-US" sz="3000" dirty="0">
                <a:solidFill>
                  <a:srgbClr val="9900CC"/>
                </a:solidFill>
                <a:latin typeface="Arial" charset="0"/>
                <a:cs typeface="Arial" charset="0"/>
              </a:rPr>
              <a:t>Score 2: 	Intermittent/irregular involvement</a:t>
            </a:r>
          </a:p>
          <a:p>
            <a:pPr marL="1765300" indent="-1751013" eaLnBrk="1" hangingPunct="1">
              <a:spcBef>
                <a:spcPts val="0"/>
              </a:spcBef>
              <a:buFontTx/>
              <a:buNone/>
              <a:defRPr/>
            </a:pPr>
            <a:endParaRPr lang="en-US" sz="3000" dirty="0">
              <a:latin typeface="Arial" charset="0"/>
              <a:cs typeface="Arial" charset="0"/>
            </a:endParaRPr>
          </a:p>
          <a:p>
            <a:pPr marL="1765300" indent="-1751013" eaLnBrk="1" hangingPunct="1">
              <a:spcBef>
                <a:spcPts val="0"/>
              </a:spcBef>
              <a:buFontTx/>
              <a:buNone/>
              <a:defRPr/>
            </a:pPr>
            <a:r>
              <a:rPr lang="en-US" sz="3000" dirty="0">
                <a:solidFill>
                  <a:srgbClr val="009900"/>
                </a:solidFill>
                <a:latin typeface="Arial" charset="0"/>
                <a:cs typeface="Arial" charset="0"/>
              </a:rPr>
              <a:t>Score 1: 	Fleeting awareness with little or no involvement</a:t>
            </a:r>
          </a:p>
          <a:p>
            <a:pPr marL="1765300" indent="-1751013" eaLnBrk="1" hangingPunct="1">
              <a:spcBef>
                <a:spcPts val="0"/>
              </a:spcBef>
              <a:buFontTx/>
              <a:buNone/>
              <a:tabLst>
                <a:tab pos="1951038" algn="l"/>
              </a:tabLst>
              <a:defRPr/>
            </a:pPr>
            <a:endParaRPr lang="en-US" sz="3000" dirty="0">
              <a:latin typeface="Arial" charset="0"/>
              <a:cs typeface="Arial" charset="0"/>
            </a:endParaRPr>
          </a:p>
          <a:p>
            <a:pPr marL="2400300" indent="-2386013" eaLnBrk="1" hangingPunct="1">
              <a:spcBef>
                <a:spcPts val="0"/>
              </a:spcBef>
              <a:buFontTx/>
              <a:buNone/>
              <a:tabLst>
                <a:tab pos="2349500" algn="l"/>
              </a:tabLst>
              <a:defRPr/>
            </a:pPr>
            <a:r>
              <a:rPr lang="en-US" sz="3000" dirty="0">
                <a:solidFill>
                  <a:srgbClr val="FF0066"/>
                </a:solidFill>
                <a:latin typeface="Arial" charset="0"/>
                <a:cs typeface="Arial" charset="0"/>
              </a:rPr>
              <a:t>No response: Does not demonstrate engagement in the task</a:t>
            </a:r>
          </a:p>
          <a:p>
            <a:pPr>
              <a:spcBef>
                <a:spcPts val="0"/>
              </a:spcBef>
            </a:pPr>
            <a:endParaRPr lang="en-US" sz="3000" dirty="0"/>
          </a:p>
        </p:txBody>
      </p:sp>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34</a:t>
            </a:fld>
            <a:endParaRPr lang="en-US" dirty="0"/>
          </a:p>
        </p:txBody>
      </p:sp>
      <p:pic>
        <p:nvPicPr>
          <p:cNvPr id="5" name="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399990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Rubric</a:t>
            </a:r>
          </a:p>
        </p:txBody>
      </p:sp>
      <p:sp>
        <p:nvSpPr>
          <p:cNvPr id="3" name="Content Placeholder 2"/>
          <p:cNvSpPr>
            <a:spLocks noGrp="1"/>
          </p:cNvSpPr>
          <p:nvPr>
            <p:ph sz="quarter" idx="1"/>
          </p:nvPr>
        </p:nvSpPr>
        <p:spPr>
          <a:xfrm>
            <a:off x="612648" y="1600200"/>
            <a:ext cx="8302752" cy="4495800"/>
          </a:xfrm>
        </p:spPr>
        <p:txBody>
          <a:bodyPr/>
          <a:lstStyle/>
          <a:p>
            <a:pPr marL="0" indent="0">
              <a:buNone/>
            </a:pPr>
            <a:r>
              <a:rPr lang="en-US" b="1" dirty="0"/>
              <a:t>Writing Rubric–3 Point Scale </a:t>
            </a:r>
          </a:p>
          <a:p>
            <a:r>
              <a:rPr lang="en-US" sz="2400" dirty="0"/>
              <a:t>The student earns one point for each of the following:</a:t>
            </a:r>
          </a:p>
          <a:p>
            <a:pPr lvl="1">
              <a:buFont typeface="Wingdings" pitchFamily="2" charset="2"/>
              <a:buChar char="§"/>
            </a:pPr>
            <a:r>
              <a:rPr lang="en-US" sz="1800" dirty="0"/>
              <a:t>Including correct beginning capitalization</a:t>
            </a:r>
          </a:p>
          <a:p>
            <a:pPr lvl="1">
              <a:buFont typeface="Wingdings" pitchFamily="2" charset="2"/>
              <a:buChar char="§"/>
            </a:pPr>
            <a:r>
              <a:rPr lang="en-US" sz="1800" dirty="0"/>
              <a:t>Including correct ending punctuation</a:t>
            </a:r>
          </a:p>
          <a:p>
            <a:pPr lvl="1">
              <a:buFont typeface="Wingdings" pitchFamily="2" charset="2"/>
              <a:buChar char="§"/>
            </a:pPr>
            <a:r>
              <a:rPr lang="en-US" sz="1800" dirty="0"/>
              <a:t>Giving a response relevant to the topic and/or at least one relevant detail</a:t>
            </a:r>
            <a:endParaRPr lang="en-US" sz="1800" b="1" dirty="0"/>
          </a:p>
          <a:p>
            <a:pPr marL="366713" lvl="1" indent="0">
              <a:spcBef>
                <a:spcPts val="0"/>
              </a:spcBef>
              <a:buNone/>
            </a:pPr>
            <a:endParaRPr lang="en-US" sz="1050" dirty="0"/>
          </a:p>
          <a:p>
            <a:r>
              <a:rPr lang="en-US" sz="2400" dirty="0">
                <a:solidFill>
                  <a:srgbClr val="0033CC"/>
                </a:solidFill>
              </a:rPr>
              <a:t>Score 3</a:t>
            </a:r>
            <a:r>
              <a:rPr lang="en-US" sz="2400" dirty="0"/>
              <a:t>:  The student’s response includes at least one complete sentence that includes </a:t>
            </a:r>
            <a:r>
              <a:rPr lang="en-US" sz="2400" b="1" dirty="0">
                <a:solidFill>
                  <a:srgbClr val="FF0000"/>
                </a:solidFill>
              </a:rPr>
              <a:t>all</a:t>
            </a:r>
            <a:r>
              <a:rPr lang="en-US" sz="2400" b="1" dirty="0"/>
              <a:t> </a:t>
            </a:r>
            <a:r>
              <a:rPr lang="en-US" sz="2400" dirty="0"/>
              <a:t>criteria.</a:t>
            </a:r>
          </a:p>
          <a:p>
            <a:r>
              <a:rPr lang="en-US" sz="2400" dirty="0">
                <a:solidFill>
                  <a:srgbClr val="FF6600"/>
                </a:solidFill>
              </a:rPr>
              <a:t>Score 2</a:t>
            </a:r>
            <a:r>
              <a:rPr lang="en-US" sz="2400" dirty="0"/>
              <a:t>:  The student’s response includes a complete sentence that includes at least </a:t>
            </a:r>
            <a:r>
              <a:rPr lang="en-US" sz="2400" b="1" dirty="0">
                <a:solidFill>
                  <a:srgbClr val="FF0000"/>
                </a:solidFill>
              </a:rPr>
              <a:t>two</a:t>
            </a:r>
            <a:r>
              <a:rPr lang="en-US" sz="2400" b="1" dirty="0"/>
              <a:t> </a:t>
            </a:r>
            <a:r>
              <a:rPr lang="en-US" sz="2400" dirty="0"/>
              <a:t>criteria.</a:t>
            </a:r>
          </a:p>
          <a:p>
            <a:r>
              <a:rPr lang="en-US" sz="2400" dirty="0">
                <a:solidFill>
                  <a:srgbClr val="7030A0"/>
                </a:solidFill>
              </a:rPr>
              <a:t>Score 1:  </a:t>
            </a:r>
            <a:r>
              <a:rPr lang="en-US" sz="2400" dirty="0"/>
              <a:t>The student’s response includes a complete sentence with any </a:t>
            </a:r>
            <a:r>
              <a:rPr lang="en-US" sz="2400" b="1" dirty="0">
                <a:solidFill>
                  <a:srgbClr val="FF0000"/>
                </a:solidFill>
              </a:rPr>
              <a:t>one </a:t>
            </a:r>
            <a:r>
              <a:rPr lang="en-US" sz="2400" dirty="0"/>
              <a:t>of the criteria.</a:t>
            </a:r>
          </a:p>
        </p:txBody>
      </p:sp>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35</a:t>
            </a:fld>
            <a:endParaRPr lang="en-US" dirty="0"/>
          </a:p>
        </p:txBody>
      </p:sp>
      <p:pic>
        <p:nvPicPr>
          <p:cNvPr id="5" name="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4080926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Rubric </a:t>
            </a:r>
            <a:r>
              <a:rPr lang="en-US" sz="2200" dirty="0"/>
              <a:t>(cont.)</a:t>
            </a:r>
          </a:p>
        </p:txBody>
      </p:sp>
      <p:sp>
        <p:nvSpPr>
          <p:cNvPr id="3" name="Content Placeholder 2"/>
          <p:cNvSpPr>
            <a:spLocks noGrp="1"/>
          </p:cNvSpPr>
          <p:nvPr>
            <p:ph sz="quarter" idx="1"/>
          </p:nvPr>
        </p:nvSpPr>
        <p:spPr>
          <a:xfrm>
            <a:off x="612648" y="1600200"/>
            <a:ext cx="8302752" cy="4495800"/>
          </a:xfrm>
        </p:spPr>
        <p:txBody>
          <a:bodyPr/>
          <a:lstStyle/>
          <a:p>
            <a:pPr marL="0" indent="0">
              <a:buNone/>
            </a:pPr>
            <a:r>
              <a:rPr lang="en-US" b="1" dirty="0"/>
              <a:t>Writing Rubric–3 Point Scale </a:t>
            </a:r>
          </a:p>
          <a:p>
            <a:r>
              <a:rPr lang="en-US" sz="2400" dirty="0"/>
              <a:t>The student earns one point for each of the following:</a:t>
            </a:r>
          </a:p>
          <a:p>
            <a:pPr lvl="1">
              <a:buFont typeface="Wingdings" pitchFamily="2" charset="2"/>
              <a:buChar char="§"/>
            </a:pPr>
            <a:r>
              <a:rPr lang="en-US" sz="1800" dirty="0"/>
              <a:t>Including correct beginning capitalization</a:t>
            </a:r>
          </a:p>
          <a:p>
            <a:pPr lvl="1">
              <a:buFont typeface="Wingdings" pitchFamily="2" charset="2"/>
              <a:buChar char="§"/>
            </a:pPr>
            <a:r>
              <a:rPr lang="en-US" sz="1800" dirty="0"/>
              <a:t>Including correct ending punctuation</a:t>
            </a:r>
          </a:p>
          <a:p>
            <a:pPr lvl="1">
              <a:buFont typeface="Wingdings" pitchFamily="2" charset="2"/>
              <a:buChar char="§"/>
            </a:pPr>
            <a:r>
              <a:rPr lang="en-US" sz="1800" dirty="0"/>
              <a:t>Giving a response relevant to the topic and/or at least one relevant detail</a:t>
            </a:r>
          </a:p>
          <a:p>
            <a:pPr marL="366713" lvl="1" indent="0">
              <a:spcBef>
                <a:spcPts val="0"/>
              </a:spcBef>
              <a:buNone/>
            </a:pPr>
            <a:endParaRPr lang="en-US" sz="1050" dirty="0"/>
          </a:p>
          <a:p>
            <a:r>
              <a:rPr lang="en-US" sz="2400" dirty="0">
                <a:solidFill>
                  <a:srgbClr val="00B050"/>
                </a:solidFill>
              </a:rPr>
              <a:t>Score 0:  </a:t>
            </a:r>
            <a:r>
              <a:rPr lang="en-US" sz="2400" dirty="0"/>
              <a:t>The student’s response </a:t>
            </a:r>
            <a:r>
              <a:rPr lang="en-US" sz="2400" dirty="0">
                <a:solidFill>
                  <a:srgbClr val="FF0000"/>
                </a:solidFill>
              </a:rPr>
              <a:t>does not include any </a:t>
            </a:r>
            <a:r>
              <a:rPr lang="en-US" sz="2400" dirty="0"/>
              <a:t>of the required criteria.</a:t>
            </a:r>
          </a:p>
          <a:p>
            <a:endParaRPr lang="en-US" sz="2000" dirty="0"/>
          </a:p>
          <a:p>
            <a:r>
              <a:rPr lang="en-US" sz="2400" dirty="0">
                <a:solidFill>
                  <a:srgbClr val="FF0066"/>
                </a:solidFill>
                <a:latin typeface="Arial" charset="0"/>
                <a:cs typeface="Arial" charset="0"/>
              </a:rPr>
              <a:t>No Response: </a:t>
            </a:r>
            <a:r>
              <a:rPr lang="en-US" sz="2400" dirty="0"/>
              <a:t>The student does not respond.</a:t>
            </a:r>
          </a:p>
        </p:txBody>
      </p:sp>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36</a:t>
            </a:fld>
            <a:endParaRPr lang="en-US" dirty="0"/>
          </a:p>
        </p:txBody>
      </p:sp>
      <p:pic>
        <p:nvPicPr>
          <p:cNvPr id="5" name="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548271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Rubric </a:t>
            </a:r>
            <a:r>
              <a:rPr lang="en-US" sz="2200" dirty="0"/>
              <a:t>(cont.)</a:t>
            </a:r>
          </a:p>
        </p:txBody>
      </p:sp>
      <p:sp>
        <p:nvSpPr>
          <p:cNvPr id="3" name="Content Placeholder 2"/>
          <p:cNvSpPr>
            <a:spLocks noGrp="1"/>
          </p:cNvSpPr>
          <p:nvPr>
            <p:ph sz="quarter" idx="1"/>
          </p:nvPr>
        </p:nvSpPr>
        <p:spPr/>
        <p:txBody>
          <a:bodyPr/>
          <a:lstStyle/>
          <a:p>
            <a:r>
              <a:rPr lang="en-US" sz="2400" dirty="0"/>
              <a:t>Details regarding relevance:</a:t>
            </a:r>
          </a:p>
          <a:p>
            <a:endParaRPr lang="en-US" sz="2400" dirty="0"/>
          </a:p>
          <a:p>
            <a:pPr lvl="1">
              <a:buFont typeface="Wingdings" pitchFamily="2" charset="2"/>
              <a:buChar char="§"/>
            </a:pPr>
            <a:r>
              <a:rPr lang="en-US" sz="2000" dirty="0"/>
              <a:t>Rubric says one relevant detail–can be broadly interpreted. </a:t>
            </a:r>
          </a:p>
          <a:p>
            <a:pPr lvl="1"/>
            <a:endParaRPr lang="en-US" sz="2000" dirty="0"/>
          </a:p>
          <a:p>
            <a:pPr lvl="1">
              <a:buFont typeface="Wingdings" pitchFamily="2" charset="2"/>
              <a:buChar char="§"/>
            </a:pPr>
            <a:r>
              <a:rPr lang="en-US" sz="2000" dirty="0"/>
              <a:t>Mention of topic only is acceptable (e.g., endangered species topic; student writes “I like tigers.” or “Tigers are scary.”)</a:t>
            </a:r>
          </a:p>
          <a:p>
            <a:pPr lvl="1"/>
            <a:endParaRPr lang="en-US" sz="2000" dirty="0"/>
          </a:p>
          <a:p>
            <a:pPr lvl="1">
              <a:buFont typeface="Wingdings" pitchFamily="2" charset="2"/>
              <a:buChar char="§"/>
            </a:pPr>
            <a:r>
              <a:rPr lang="en-US" sz="2000" dirty="0"/>
              <a:t>Relevant detail but a copy of text from passage or poster: “Tigers are disappearing.” This is acceptable if it follows the convention requirements of the rubric. We are phrasing the prompts so that there is little likelihood of an opportunity to use a sentence directly from task-related text.</a:t>
            </a:r>
          </a:p>
          <a:p>
            <a:pPr lvl="1"/>
            <a:endParaRPr lang="en-US" sz="2100" dirty="0"/>
          </a:p>
          <a:p>
            <a:endParaRPr lang="en-US" sz="2400" dirty="0"/>
          </a:p>
        </p:txBody>
      </p:sp>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37</a:t>
            </a:fld>
            <a:endParaRPr lang="en-US" dirty="0"/>
          </a:p>
        </p:txBody>
      </p:sp>
      <p:pic>
        <p:nvPicPr>
          <p:cNvPr id="5" name="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613263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Rubric </a:t>
            </a:r>
            <a:r>
              <a:rPr lang="en-US" sz="2200" dirty="0"/>
              <a:t>(cont.)</a:t>
            </a:r>
          </a:p>
        </p:txBody>
      </p:sp>
      <p:sp>
        <p:nvSpPr>
          <p:cNvPr id="3" name="Content Placeholder 2"/>
          <p:cNvSpPr>
            <a:spLocks noGrp="1"/>
          </p:cNvSpPr>
          <p:nvPr>
            <p:ph sz="quarter" idx="1"/>
          </p:nvPr>
        </p:nvSpPr>
        <p:spPr>
          <a:xfrm>
            <a:off x="612648" y="1600200"/>
            <a:ext cx="3121152" cy="4495800"/>
          </a:xfrm>
        </p:spPr>
        <p:txBody>
          <a:bodyPr/>
          <a:lstStyle/>
          <a:p>
            <a:r>
              <a:rPr lang="en-US" sz="2000" dirty="0"/>
              <a:t>Response must be a complete sentence.</a:t>
            </a:r>
          </a:p>
          <a:p>
            <a:endParaRPr lang="en-US" sz="2000" dirty="0"/>
          </a:p>
          <a:p>
            <a:r>
              <a:rPr lang="en-US" sz="2000" dirty="0"/>
              <a:t>Sentence length does not matter as long as it is a complete sentence.</a:t>
            </a:r>
          </a:p>
          <a:p>
            <a:endParaRPr lang="en-US" sz="2000" dirty="0"/>
          </a:p>
          <a:p>
            <a:pPr lvl="0"/>
            <a:r>
              <a:rPr lang="en-US" sz="2000" dirty="0"/>
              <a:t>Rubric does not include spelling. Phonetic spelling is acceptable. </a:t>
            </a:r>
          </a:p>
          <a:p>
            <a:pPr lvl="0"/>
            <a:endParaRPr lang="en-US" dirty="0"/>
          </a:p>
          <a:p>
            <a:endParaRPr lang="en-US" dirty="0"/>
          </a:p>
        </p:txBody>
      </p:sp>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38</a:t>
            </a:fld>
            <a:endParaRPr lang="en-US" dirty="0"/>
          </a:p>
        </p:txBody>
      </p:sp>
      <p:pic>
        <p:nvPicPr>
          <p:cNvPr id="3215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7408" y="1598428"/>
            <a:ext cx="5391150"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1640499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4"/>
          <p:cNvSpPr>
            <a:spLocks noGrp="1"/>
          </p:cNvSpPr>
          <p:nvPr>
            <p:ph type="title"/>
          </p:nvPr>
        </p:nvSpPr>
        <p:spPr/>
        <p:txBody>
          <a:bodyPr/>
          <a:lstStyle/>
          <a:p>
            <a:r>
              <a:rPr lang="en-US" altLang="en-US" sz="3600">
                <a:solidFill>
                  <a:schemeClr val="tx1"/>
                </a:solidFill>
                <a:latin typeface="Arial" pitchFamily="34" charset="0"/>
                <a:cs typeface="Arial" pitchFamily="34" charset="0"/>
              </a:rPr>
              <a:t>Determining the Starting and Concluding Tasks</a:t>
            </a:r>
          </a:p>
        </p:txBody>
      </p:sp>
      <p:sp>
        <p:nvSpPr>
          <p:cNvPr id="4" name="Slide Number Placeholder 3"/>
          <p:cNvSpPr>
            <a:spLocks noGrp="1"/>
          </p:cNvSpPr>
          <p:nvPr>
            <p:ph type="sldNum" sz="quarter" idx="4294967295"/>
          </p:nvPr>
        </p:nvSpPr>
        <p:spPr/>
        <p:txBody>
          <a:bodyPr>
            <a:normAutofit fontScale="85000" lnSpcReduction="20000"/>
          </a:bodyPr>
          <a:lstStyle/>
          <a:p>
            <a:pPr>
              <a:defRPr/>
            </a:pPr>
            <a:fld id="{1D62911A-3ABB-4B5C-921B-868ABDDA79E1}" type="slidenum">
              <a:rPr lang="en-US" smtClean="0"/>
              <a:pPr>
                <a:defRPr/>
              </a:pPr>
              <a:t>39</a:t>
            </a:fld>
            <a:endParaRPr lang="en-US" dirty="0"/>
          </a:p>
        </p:txBody>
      </p:sp>
      <p:pic>
        <p:nvPicPr>
          <p:cNvPr id="2" name="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12775" y="228600"/>
            <a:ext cx="8153400" cy="990600"/>
          </a:xfrm>
        </p:spPr>
        <p:txBody>
          <a:bodyPr/>
          <a:lstStyle/>
          <a:p>
            <a:r>
              <a:rPr lang="en-US" altLang="en-US" dirty="0"/>
              <a:t>AASCD Assignment by Grade</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980813951"/>
              </p:ext>
            </p:extLst>
          </p:nvPr>
        </p:nvGraphicFramePr>
        <p:xfrm>
          <a:off x="609600" y="1752873"/>
          <a:ext cx="7924800" cy="4289154"/>
        </p:xfrm>
        <a:graphic>
          <a:graphicData uri="http://schemas.openxmlformats.org/drawingml/2006/table">
            <a:tbl>
              <a:tblPr firstRow="1" bandRow="1">
                <a:tableStyleId>{21E4AEA4-8DFA-4A89-87EB-49C32662AFE0}</a:tableStyleId>
              </a:tblPr>
              <a:tblGrid>
                <a:gridCol w="1142999">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5410201">
                  <a:extLst>
                    <a:ext uri="{9D8B030D-6E8A-4147-A177-3AD203B41FA5}">
                      <a16:colId xmlns="" xmlns:a16="http://schemas.microsoft.com/office/drawing/2014/main" val="20002"/>
                    </a:ext>
                  </a:extLst>
                </a:gridCol>
              </a:tblGrid>
              <a:tr h="589927">
                <a:tc>
                  <a:txBody>
                    <a:bodyPr/>
                    <a:lstStyle/>
                    <a:p>
                      <a:pPr marL="0" marR="0" algn="ctr">
                        <a:lnSpc>
                          <a:spcPct val="115000"/>
                        </a:lnSpc>
                        <a:spcBef>
                          <a:spcPts val="0"/>
                        </a:spcBef>
                        <a:spcAft>
                          <a:spcPts val="0"/>
                        </a:spcAft>
                      </a:pPr>
                      <a:r>
                        <a:rPr lang="en-US" sz="1900" dirty="0">
                          <a:latin typeface="Arial" pitchFamily="34" charset="0"/>
                          <a:cs typeface="Arial" pitchFamily="34" charset="0"/>
                        </a:rPr>
                        <a:t>Form</a:t>
                      </a:r>
                      <a:endParaRPr lang="en-US" sz="1900" dirty="0">
                        <a:latin typeface="Arial" pitchFamily="34" charset="0"/>
                        <a:ea typeface="Times New Roman"/>
                        <a:cs typeface="Arial" pitchFamily="34" charset="0"/>
                      </a:endParaRPr>
                    </a:p>
                  </a:txBody>
                  <a:tcPr marL="68580" marR="68580" marT="0" marB="0" anchor="ctr">
                    <a:solidFill>
                      <a:schemeClr val="accent1"/>
                    </a:solidFill>
                  </a:tcP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Student </a:t>
                      </a:r>
                      <a:br>
                        <a:rPr lang="en-US" sz="1900" dirty="0">
                          <a:latin typeface="Arial" pitchFamily="34" charset="0"/>
                          <a:cs typeface="Arial" pitchFamily="34" charset="0"/>
                        </a:rPr>
                      </a:br>
                      <a:r>
                        <a:rPr lang="en-US" sz="1900" dirty="0">
                          <a:latin typeface="Arial" pitchFamily="34" charset="0"/>
                          <a:cs typeface="Arial" pitchFamily="34" charset="0"/>
                        </a:rPr>
                        <a:t>Grade</a:t>
                      </a:r>
                      <a:endParaRPr lang="en-US" sz="1900" dirty="0">
                        <a:latin typeface="Arial" pitchFamily="34" charset="0"/>
                        <a:ea typeface="Times New Roman"/>
                        <a:cs typeface="Arial" pitchFamily="34" charset="0"/>
                      </a:endParaRPr>
                    </a:p>
                  </a:txBody>
                  <a:tcPr marL="68580" marR="68580" marT="0" marB="0" anchor="ctr">
                    <a:solidFill>
                      <a:schemeClr val="accent1"/>
                    </a:solidFill>
                  </a:tcP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Content Areas to Be Administered to Each Student</a:t>
                      </a:r>
                      <a:endParaRPr lang="en-US" sz="1900" dirty="0">
                        <a:latin typeface="Arial" pitchFamily="34" charset="0"/>
                        <a:ea typeface="Times New Roman"/>
                        <a:cs typeface="Arial" pitchFamily="34" charset="0"/>
                      </a:endParaRPr>
                    </a:p>
                  </a:txBody>
                  <a:tcPr marL="68580" marR="68580" marT="0" marB="0" anchor="ctr">
                    <a:solidFill>
                      <a:schemeClr val="accent1"/>
                    </a:solidFill>
                  </a:tcPr>
                </a:tc>
                <a:extLst>
                  <a:ext uri="{0D108BD9-81ED-4DB2-BD59-A6C34878D82A}">
                    <a16:rowId xmlns="" xmlns:a16="http://schemas.microsoft.com/office/drawing/2014/main" val="10000"/>
                  </a:ext>
                </a:extLst>
              </a:tr>
              <a:tr h="492863">
                <a:tc rowSpan="3">
                  <a:txBody>
                    <a:bodyPr/>
                    <a:lstStyle/>
                    <a:p>
                      <a:pPr marL="0" marR="0" algn="ctr">
                        <a:lnSpc>
                          <a:spcPct val="115000"/>
                        </a:lnSpc>
                        <a:spcBef>
                          <a:spcPts val="0"/>
                        </a:spcBef>
                        <a:spcAft>
                          <a:spcPts val="0"/>
                        </a:spcAft>
                      </a:pPr>
                      <a:r>
                        <a:rPr lang="en-US" sz="1900" dirty="0">
                          <a:latin typeface="Arial" pitchFamily="34" charset="0"/>
                          <a:cs typeface="Arial" pitchFamily="34" charset="0"/>
                        </a:rPr>
                        <a:t>Grades</a:t>
                      </a:r>
                    </a:p>
                    <a:p>
                      <a:pPr marL="0" marR="0" algn="ctr">
                        <a:lnSpc>
                          <a:spcPct val="115000"/>
                        </a:lnSpc>
                        <a:spcBef>
                          <a:spcPts val="0"/>
                        </a:spcBef>
                        <a:spcAft>
                          <a:spcPts val="0"/>
                        </a:spcAft>
                      </a:pPr>
                      <a:r>
                        <a:rPr lang="en-US" sz="1900" dirty="0">
                          <a:latin typeface="Arial" pitchFamily="34" charset="0"/>
                          <a:cs typeface="Arial" pitchFamily="34" charset="0"/>
                        </a:rPr>
                        <a:t>3</a:t>
                      </a:r>
                      <a:r>
                        <a:rPr lang="en-US" sz="1900" baseline="0" dirty="0">
                          <a:latin typeface="Arial" pitchFamily="34" charset="0"/>
                          <a:cs typeface="Arial" pitchFamily="34" charset="0"/>
                        </a:rPr>
                        <a:t>–5 </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3</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and Mathematics</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extLst>
                  <a:ext uri="{0D108BD9-81ED-4DB2-BD59-A6C34878D82A}">
                    <a16:rowId xmlns="" xmlns:a16="http://schemas.microsoft.com/office/drawing/2014/main" val="10001"/>
                  </a:ext>
                </a:extLst>
              </a:tr>
              <a:tr h="492863">
                <a:tc vMerge="1">
                  <a:txBody>
                    <a:bodyPr/>
                    <a:lstStyle/>
                    <a:p>
                      <a:endParaRPr lang="en-US"/>
                    </a:p>
                  </a:txBody>
                  <a:tcP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4</a:t>
                      </a:r>
                      <a:endParaRPr lang="en-US" sz="1900" dirty="0">
                        <a:latin typeface="Arial" pitchFamily="34" charset="0"/>
                        <a:ea typeface="Times New Roman"/>
                        <a:cs typeface="Arial" pitchFamily="34" charset="0"/>
                      </a:endParaRPr>
                    </a:p>
                  </a:txBody>
                  <a:tcPr marL="68580" marR="68580" marT="0" marB="0" anchor="ctr">
                    <a:solidFill>
                      <a:schemeClr val="accent1">
                        <a:lumMod val="20000"/>
                        <a:lumOff val="80000"/>
                      </a:schemeClr>
                    </a:solidFill>
                  </a:tcP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a:t>
                      </a:r>
                      <a:r>
                        <a:rPr lang="en-US" sz="1900" baseline="0" dirty="0">
                          <a:latin typeface="Arial" pitchFamily="34" charset="0"/>
                          <a:cs typeface="Arial" pitchFamily="34" charset="0"/>
                        </a:rPr>
                        <a:t> </a:t>
                      </a:r>
                      <a:r>
                        <a:rPr lang="en-US" sz="1900" dirty="0" smtClean="0">
                          <a:latin typeface="Arial" pitchFamily="34" charset="0"/>
                          <a:cs typeface="Arial" pitchFamily="34" charset="0"/>
                        </a:rPr>
                        <a:t>Mathematics </a:t>
                      </a:r>
                      <a:r>
                        <a:rPr lang="en-US" sz="1900" dirty="0">
                          <a:latin typeface="Arial" pitchFamily="34" charset="0"/>
                          <a:cs typeface="Arial" pitchFamily="34" charset="0"/>
                        </a:rPr>
                        <a:t>and </a:t>
                      </a:r>
                      <a:r>
                        <a:rPr lang="en-US" sz="1900" dirty="0" smtClean="0">
                          <a:latin typeface="Arial" pitchFamily="34" charset="0"/>
                          <a:cs typeface="Arial" pitchFamily="34" charset="0"/>
                        </a:rPr>
                        <a:t>Social Studies</a:t>
                      </a:r>
                      <a:endParaRPr lang="en-US" sz="1900" dirty="0">
                        <a:latin typeface="Arial" pitchFamily="34" charset="0"/>
                        <a:ea typeface="Times New Roman"/>
                        <a:cs typeface="Arial" pitchFamily="34" charset="0"/>
                      </a:endParaRPr>
                    </a:p>
                  </a:txBody>
                  <a:tcPr marL="68580" marR="68580" marT="0" marB="0" anchor="ctr">
                    <a:solidFill>
                      <a:schemeClr val="accent1">
                        <a:lumMod val="20000"/>
                        <a:lumOff val="80000"/>
                      </a:schemeClr>
                    </a:solidFill>
                  </a:tcPr>
                </a:tc>
                <a:extLst>
                  <a:ext uri="{0D108BD9-81ED-4DB2-BD59-A6C34878D82A}">
                    <a16:rowId xmlns="" xmlns:a16="http://schemas.microsoft.com/office/drawing/2014/main" val="10002"/>
                  </a:ext>
                </a:extLst>
              </a:tr>
              <a:tr h="492863">
                <a:tc vMerge="1">
                  <a:txBody>
                    <a:bodyPr/>
                    <a:lstStyle/>
                    <a:p>
                      <a:endParaRPr lang="en-US"/>
                    </a:p>
                  </a:txBody>
                  <a:tcP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5</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tc>
                  <a:txBody>
                    <a:bodyPr/>
                    <a:lstStyle/>
                    <a:p>
                      <a:pPr marL="102870" marR="0">
                        <a:lnSpc>
                          <a:spcPct val="115000"/>
                        </a:lnSpc>
                        <a:spcBef>
                          <a:spcPts val="0"/>
                        </a:spcBef>
                        <a:spcAft>
                          <a:spcPts val="0"/>
                        </a:spcAft>
                      </a:pPr>
                      <a:r>
                        <a:rPr lang="en-US" sz="1900" dirty="0" smtClean="0">
                          <a:latin typeface="Arial" pitchFamily="34" charset="0"/>
                          <a:cs typeface="Arial" pitchFamily="34" charset="0"/>
                        </a:rPr>
                        <a:t>ELA</a:t>
                      </a:r>
                      <a:r>
                        <a:rPr lang="en-US" sz="1900" baseline="0" dirty="0" smtClean="0">
                          <a:latin typeface="Arial" pitchFamily="34" charset="0"/>
                          <a:cs typeface="Arial" pitchFamily="34" charset="0"/>
                        </a:rPr>
                        <a:t>, </a:t>
                      </a:r>
                      <a:r>
                        <a:rPr lang="en-US" sz="1900" dirty="0" smtClean="0">
                          <a:latin typeface="Arial" pitchFamily="34" charset="0"/>
                          <a:cs typeface="Arial" pitchFamily="34" charset="0"/>
                        </a:rPr>
                        <a:t>Mathematics </a:t>
                      </a:r>
                      <a:r>
                        <a:rPr lang="en-US" sz="1900" dirty="0" smtClean="0">
                          <a:latin typeface="Arial" pitchFamily="34" charset="0"/>
                          <a:cs typeface="Arial" pitchFamily="34" charset="0"/>
                        </a:rPr>
                        <a:t>and Science</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extLst>
                  <a:ext uri="{0D108BD9-81ED-4DB2-BD59-A6C34878D82A}">
                    <a16:rowId xmlns="" xmlns:a16="http://schemas.microsoft.com/office/drawing/2014/main" val="10003"/>
                  </a:ext>
                </a:extLst>
              </a:tr>
              <a:tr h="492863">
                <a:tc rowSpan="3">
                  <a:txBody>
                    <a:bodyPr/>
                    <a:lstStyle/>
                    <a:p>
                      <a:pPr marL="0" marR="0" algn="ctr">
                        <a:lnSpc>
                          <a:spcPct val="115000"/>
                        </a:lnSpc>
                        <a:spcBef>
                          <a:spcPts val="0"/>
                        </a:spcBef>
                        <a:spcAft>
                          <a:spcPts val="0"/>
                        </a:spcAft>
                      </a:pPr>
                      <a:r>
                        <a:rPr lang="en-US" sz="1900" dirty="0">
                          <a:latin typeface="Arial" pitchFamily="34" charset="0"/>
                          <a:cs typeface="Arial" pitchFamily="34" charset="0"/>
                        </a:rPr>
                        <a:t>Grades</a:t>
                      </a:r>
                    </a:p>
                    <a:p>
                      <a:pPr marL="0" marR="0" algn="ctr">
                        <a:lnSpc>
                          <a:spcPct val="115000"/>
                        </a:lnSpc>
                        <a:spcBef>
                          <a:spcPts val="0"/>
                        </a:spcBef>
                        <a:spcAft>
                          <a:spcPts val="0"/>
                        </a:spcAft>
                      </a:pPr>
                      <a:r>
                        <a:rPr lang="en-US" sz="1900" dirty="0">
                          <a:latin typeface="Arial" pitchFamily="34" charset="0"/>
                          <a:cs typeface="Arial" pitchFamily="34" charset="0"/>
                        </a:rPr>
                        <a:t>6</a:t>
                      </a:r>
                      <a:r>
                        <a:rPr lang="en-US" sz="1900" baseline="0" dirty="0">
                          <a:latin typeface="Arial" pitchFamily="34" charset="0"/>
                          <a:cs typeface="Arial" pitchFamily="34" charset="0"/>
                        </a:rPr>
                        <a:t>–8 </a:t>
                      </a:r>
                      <a:endParaRPr lang="en-US" sz="1900" dirty="0">
                        <a:latin typeface="Arial" pitchFamily="34" charset="0"/>
                        <a:ea typeface="Times New Roman"/>
                        <a:cs typeface="Arial" pitchFamily="34" charset="0"/>
                      </a:endParaRPr>
                    </a:p>
                  </a:txBody>
                  <a:tcPr marL="68580" marR="685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6</a:t>
                      </a:r>
                      <a:endParaRPr lang="en-US" sz="1900" dirty="0">
                        <a:latin typeface="Arial" pitchFamily="34" charset="0"/>
                        <a:ea typeface="Times New Roman"/>
                        <a:cs typeface="Arial" pitchFamily="34" charset="0"/>
                      </a:endParaRPr>
                    </a:p>
                  </a:txBody>
                  <a:tcPr marL="68580" marR="68580" marT="0" marB="0" anchor="ctr">
                    <a:solidFill>
                      <a:schemeClr val="accent1">
                        <a:lumMod val="20000"/>
                        <a:lumOff val="80000"/>
                      </a:schemeClr>
                    </a:solidFill>
                  </a:tcPr>
                </a:tc>
                <a:tc>
                  <a:txBody>
                    <a:bodyPr/>
                    <a:lstStyle/>
                    <a:p>
                      <a:pPr marL="102870" marR="0">
                        <a:lnSpc>
                          <a:spcPct val="115000"/>
                        </a:lnSpc>
                        <a:spcBef>
                          <a:spcPts val="0"/>
                        </a:spcBef>
                        <a:spcAft>
                          <a:spcPts val="0"/>
                        </a:spcAft>
                      </a:pPr>
                      <a:r>
                        <a:rPr lang="en-US" sz="1900" dirty="0" smtClean="0">
                          <a:latin typeface="Arial" pitchFamily="34" charset="0"/>
                          <a:cs typeface="Arial" pitchFamily="34" charset="0"/>
                        </a:rPr>
                        <a:t>ELA, </a:t>
                      </a:r>
                      <a:r>
                        <a:rPr lang="en-US" sz="1900" dirty="0" smtClean="0">
                          <a:latin typeface="Arial" pitchFamily="34" charset="0"/>
                          <a:cs typeface="Arial" pitchFamily="34" charset="0"/>
                        </a:rPr>
                        <a:t>Mathematics </a:t>
                      </a:r>
                      <a:r>
                        <a:rPr lang="en-US" sz="1900" dirty="0" smtClean="0">
                          <a:latin typeface="Arial" pitchFamily="34" charset="0"/>
                          <a:cs typeface="Arial" pitchFamily="34" charset="0"/>
                        </a:rPr>
                        <a:t>and Social Studies</a:t>
                      </a:r>
                      <a:endParaRPr lang="en-US" sz="1900" dirty="0">
                        <a:latin typeface="Arial" pitchFamily="34" charset="0"/>
                        <a:ea typeface="Times New Roman"/>
                        <a:cs typeface="Arial" pitchFamily="34" charset="0"/>
                      </a:endParaRPr>
                    </a:p>
                  </a:txBody>
                  <a:tcPr marL="68580" marR="68580" marT="0" marB="0" anchor="ctr">
                    <a:solidFill>
                      <a:schemeClr val="accent1">
                        <a:lumMod val="20000"/>
                        <a:lumOff val="80000"/>
                      </a:schemeClr>
                    </a:solidFill>
                  </a:tcPr>
                </a:tc>
                <a:extLst>
                  <a:ext uri="{0D108BD9-81ED-4DB2-BD59-A6C34878D82A}">
                    <a16:rowId xmlns="" xmlns:a16="http://schemas.microsoft.com/office/drawing/2014/main" val="10004"/>
                  </a:ext>
                </a:extLst>
              </a:tr>
              <a:tr h="492863">
                <a:tc vMerge="1">
                  <a:txBody>
                    <a:bodyPr/>
                    <a:lstStyle/>
                    <a:p>
                      <a:endParaRPr lang="en-US"/>
                    </a:p>
                  </a:txBody>
                  <a:tcP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7</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and Mathematics</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extLst>
                  <a:ext uri="{0D108BD9-81ED-4DB2-BD59-A6C34878D82A}">
                    <a16:rowId xmlns="" xmlns:a16="http://schemas.microsoft.com/office/drawing/2014/main" val="10005"/>
                  </a:ext>
                </a:extLst>
              </a:tr>
              <a:tr h="492863">
                <a:tc vMerge="1">
                  <a:txBody>
                    <a:bodyPr/>
                    <a:lstStyle/>
                    <a:p>
                      <a:endParaRPr lang="en-US"/>
                    </a:p>
                  </a:txBody>
                  <a:tcP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8</a:t>
                      </a:r>
                      <a:endParaRPr lang="en-US" sz="1900" dirty="0">
                        <a:latin typeface="Arial" pitchFamily="34" charset="0"/>
                        <a:ea typeface="Times New Roman"/>
                        <a:cs typeface="Arial" pitchFamily="34" charset="0"/>
                      </a:endParaRPr>
                    </a:p>
                  </a:txBody>
                  <a:tcPr marL="68580" marR="68580" marT="0" marB="0" anchor="ctr">
                    <a:solidFill>
                      <a:schemeClr val="accent1">
                        <a:lumMod val="20000"/>
                        <a:lumOff val="80000"/>
                      </a:schemeClr>
                    </a:solidFill>
                  </a:tcP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a:t>
                      </a:r>
                      <a:r>
                        <a:rPr lang="en-US" sz="1900" dirty="0" smtClean="0">
                          <a:latin typeface="Arial" pitchFamily="34" charset="0"/>
                          <a:cs typeface="Arial" pitchFamily="34" charset="0"/>
                        </a:rPr>
                        <a:t>Mathematics </a:t>
                      </a:r>
                      <a:r>
                        <a:rPr lang="en-US" sz="1900" dirty="0">
                          <a:latin typeface="Arial" pitchFamily="34" charset="0"/>
                          <a:cs typeface="Arial" pitchFamily="34" charset="0"/>
                        </a:rPr>
                        <a:t>and Science</a:t>
                      </a:r>
                      <a:endParaRPr lang="en-US" sz="1900" dirty="0">
                        <a:latin typeface="Arial" pitchFamily="34" charset="0"/>
                        <a:ea typeface="Times New Roman"/>
                        <a:cs typeface="Arial" pitchFamily="34" charset="0"/>
                      </a:endParaRPr>
                    </a:p>
                  </a:txBody>
                  <a:tcPr marL="68580" marR="68580" marT="0" marB="0" anchor="ctr">
                    <a:solidFill>
                      <a:schemeClr val="accent1">
                        <a:lumMod val="20000"/>
                        <a:lumOff val="80000"/>
                      </a:schemeClr>
                    </a:solidFill>
                  </a:tcPr>
                </a:tc>
                <a:extLst>
                  <a:ext uri="{0D108BD9-81ED-4DB2-BD59-A6C34878D82A}">
                    <a16:rowId xmlns="" xmlns:a16="http://schemas.microsoft.com/office/drawing/2014/main" val="10006"/>
                  </a:ext>
                </a:extLst>
              </a:tr>
              <a:tr h="589924">
                <a:tc>
                  <a:txBody>
                    <a:bodyPr/>
                    <a:lstStyle/>
                    <a:p>
                      <a:pPr marL="0" marR="0" algn="ctr">
                        <a:lnSpc>
                          <a:spcPct val="115000"/>
                        </a:lnSpc>
                        <a:spcBef>
                          <a:spcPts val="0"/>
                        </a:spcBef>
                        <a:spcAft>
                          <a:spcPts val="0"/>
                        </a:spcAft>
                      </a:pPr>
                      <a:r>
                        <a:rPr lang="en-US" sz="1900" dirty="0">
                          <a:latin typeface="Arial" pitchFamily="34" charset="0"/>
                          <a:cs typeface="Arial" pitchFamily="34" charset="0"/>
                        </a:rPr>
                        <a:t>High School</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tc>
                  <a:txBody>
                    <a:bodyPr/>
                    <a:lstStyle/>
                    <a:p>
                      <a:pPr marL="0" marR="0" algn="ctr">
                        <a:lnSpc>
                          <a:spcPct val="115000"/>
                        </a:lnSpc>
                        <a:spcBef>
                          <a:spcPts val="0"/>
                        </a:spcBef>
                        <a:spcAft>
                          <a:spcPts val="0"/>
                        </a:spcAft>
                      </a:pPr>
                      <a:r>
                        <a:rPr lang="en-US" sz="1900" dirty="0">
                          <a:latin typeface="Arial" pitchFamily="34" charset="0"/>
                          <a:cs typeface="Arial" pitchFamily="34" charset="0"/>
                        </a:rPr>
                        <a:t>10</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tc>
                  <a:txBody>
                    <a:bodyPr/>
                    <a:lstStyle/>
                    <a:p>
                      <a:pPr marL="102870" marR="0">
                        <a:lnSpc>
                          <a:spcPct val="115000"/>
                        </a:lnSpc>
                        <a:spcBef>
                          <a:spcPts val="0"/>
                        </a:spcBef>
                        <a:spcAft>
                          <a:spcPts val="0"/>
                        </a:spcAft>
                      </a:pPr>
                      <a:r>
                        <a:rPr lang="en-US" sz="1900" dirty="0">
                          <a:latin typeface="Arial" pitchFamily="34" charset="0"/>
                          <a:cs typeface="Arial" pitchFamily="34" charset="0"/>
                        </a:rPr>
                        <a:t>ELA, Mathematics</a:t>
                      </a:r>
                      <a:r>
                        <a:rPr lang="en-US" sz="1900">
                          <a:latin typeface="Arial" pitchFamily="34" charset="0"/>
                          <a:cs typeface="Arial" pitchFamily="34" charset="0"/>
                        </a:rPr>
                        <a:t>, </a:t>
                      </a:r>
                      <a:r>
                        <a:rPr lang="en-US" sz="1900" smtClean="0">
                          <a:latin typeface="Arial" pitchFamily="34" charset="0"/>
                          <a:cs typeface="Arial" pitchFamily="34" charset="0"/>
                        </a:rPr>
                        <a:t>Science </a:t>
                      </a:r>
                      <a:r>
                        <a:rPr lang="en-US" sz="1900" dirty="0">
                          <a:latin typeface="Arial" pitchFamily="34" charset="0"/>
                          <a:cs typeface="Arial" pitchFamily="34" charset="0"/>
                        </a:rPr>
                        <a:t>and</a:t>
                      </a:r>
                      <a:r>
                        <a:rPr lang="en-US" sz="1900" baseline="0" dirty="0">
                          <a:latin typeface="Arial" pitchFamily="34" charset="0"/>
                          <a:cs typeface="Arial" pitchFamily="34" charset="0"/>
                        </a:rPr>
                        <a:t> Social Studies</a:t>
                      </a:r>
                      <a:endParaRPr lang="en-US" sz="1900" dirty="0">
                        <a:latin typeface="Arial" pitchFamily="34" charset="0"/>
                        <a:ea typeface="Times New Roman"/>
                        <a:cs typeface="Arial" pitchFamily="34" charset="0"/>
                      </a:endParaRPr>
                    </a:p>
                  </a:txBody>
                  <a:tcPr marL="68580" marR="68580" marT="0" marB="0" anchor="ctr">
                    <a:solidFill>
                      <a:schemeClr val="accent1">
                        <a:lumMod val="40000"/>
                        <a:lumOff val="60000"/>
                      </a:schemeClr>
                    </a:solidFill>
                  </a:tcPr>
                </a:tc>
                <a:extLst>
                  <a:ext uri="{0D108BD9-81ED-4DB2-BD59-A6C34878D82A}">
                    <a16:rowId xmlns="" xmlns:a16="http://schemas.microsoft.com/office/drawing/2014/main" val="10007"/>
                  </a:ext>
                </a:extLst>
              </a:tr>
            </a:tbl>
          </a:graphicData>
        </a:graphic>
      </p:graphicFrame>
      <p:sp>
        <p:nvSpPr>
          <p:cNvPr id="4" name="Slide Number Placeholder 3"/>
          <p:cNvSpPr>
            <a:spLocks noGrp="1"/>
          </p:cNvSpPr>
          <p:nvPr>
            <p:ph type="sldNum" sz="quarter" idx="10"/>
          </p:nvPr>
        </p:nvSpPr>
        <p:spPr/>
        <p:txBody>
          <a:bodyPr>
            <a:normAutofit fontScale="85000" lnSpcReduction="20000"/>
          </a:bodyPr>
          <a:lstStyle/>
          <a:p>
            <a:pPr>
              <a:defRPr/>
            </a:pPr>
            <a:fld id="{101F0A37-C877-4DAE-AFEB-20FA06F09D5B}" type="slidenum">
              <a:rPr lang="en-US" smtClean="0"/>
              <a:pPr>
                <a:defRPr/>
              </a:pPr>
              <a:t>4</a:t>
            </a:fld>
            <a:endParaRPr lang="en-US" dirty="0"/>
          </a:p>
        </p:txBody>
      </p:sp>
      <p:pic>
        <p:nvPicPr>
          <p:cNvPr id="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510131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Placeholder 6"/>
          <p:cNvSpPr>
            <a:spLocks noGrp="1"/>
          </p:cNvSpPr>
          <p:nvPr>
            <p:ph type="body" idx="1"/>
          </p:nvPr>
        </p:nvSpPr>
        <p:spPr>
          <a:xfrm>
            <a:off x="1219200" y="2743200"/>
            <a:ext cx="7275513" cy="1673225"/>
          </a:xfrm>
        </p:spPr>
        <p:txBody>
          <a:bodyPr/>
          <a:lstStyle/>
          <a:p>
            <a:r>
              <a:rPr lang="en-US" altLang="en-US" dirty="0">
                <a:latin typeface="Arial" pitchFamily="34" charset="0"/>
                <a:cs typeface="Arial" pitchFamily="34" charset="0"/>
              </a:rPr>
              <a:t>Option 1–Starting Points Table</a:t>
            </a:r>
          </a:p>
        </p:txBody>
      </p:sp>
      <p:sp>
        <p:nvSpPr>
          <p:cNvPr id="110595" name="Title 5"/>
          <p:cNvSpPr>
            <a:spLocks noGrp="1"/>
          </p:cNvSpPr>
          <p:nvPr>
            <p:ph type="title"/>
          </p:nvPr>
        </p:nvSpPr>
        <p:spPr/>
        <p:txBody>
          <a:bodyPr/>
          <a:lstStyle/>
          <a:p>
            <a:r>
              <a:rPr lang="en-US" altLang="en-US" dirty="0">
                <a:solidFill>
                  <a:schemeClr val="tx1"/>
                </a:solidFill>
                <a:latin typeface="Arial" pitchFamily="34" charset="0"/>
                <a:cs typeface="Arial" pitchFamily="34" charset="0"/>
              </a:rPr>
              <a:t>Starting Point</a:t>
            </a:r>
          </a:p>
        </p:txBody>
      </p:sp>
      <p:pic>
        <p:nvPicPr>
          <p:cNvPr id="2" name="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612775" y="228600"/>
            <a:ext cx="8153400" cy="990600"/>
          </a:xfrm>
        </p:spPr>
        <p:txBody>
          <a:bodyPr/>
          <a:lstStyle/>
          <a:p>
            <a:r>
              <a:rPr lang="en-US" altLang="en-US" dirty="0"/>
              <a:t>Starting Points Table</a:t>
            </a:r>
          </a:p>
        </p:txBody>
      </p:sp>
      <p:sp>
        <p:nvSpPr>
          <p:cNvPr id="3" name="Content Placeholder 2"/>
          <p:cNvSpPr>
            <a:spLocks noGrp="1"/>
          </p:cNvSpPr>
          <p:nvPr>
            <p:ph sz="quarter" idx="1"/>
          </p:nvPr>
        </p:nvSpPr>
        <p:spPr>
          <a:xfrm>
            <a:off x="228600" y="1600200"/>
            <a:ext cx="8537575" cy="4495800"/>
          </a:xfrm>
        </p:spPr>
        <p:txBody>
          <a:bodyPr>
            <a:normAutofit lnSpcReduction="10000"/>
          </a:bodyPr>
          <a:lstStyle/>
          <a:p>
            <a:pPr marL="265113" lvl="1" indent="-265113" eaLnBrk="1" hangingPunct="1">
              <a:spcBef>
                <a:spcPct val="0"/>
              </a:spcBef>
              <a:spcAft>
                <a:spcPts val="0"/>
              </a:spcAft>
              <a:buSzPct val="75000"/>
              <a:buFont typeface="Verdana" pitchFamily="34" charset="0"/>
              <a:buNone/>
              <a:defRPr/>
            </a:pPr>
            <a:r>
              <a:rPr lang="en-US" sz="3200" b="1" dirty="0"/>
              <a:t>Students tested during the Spring 2016 administration:</a:t>
            </a:r>
          </a:p>
          <a:p>
            <a:pPr marL="265113" lvl="1" indent="-265113" eaLnBrk="1" hangingPunct="1">
              <a:spcBef>
                <a:spcPct val="0"/>
              </a:spcBef>
              <a:spcAft>
                <a:spcPts val="0"/>
              </a:spcAft>
              <a:buSzPct val="75000"/>
              <a:buFont typeface="Verdana" pitchFamily="34" charset="0"/>
              <a:buNone/>
              <a:defRPr/>
            </a:pPr>
            <a:endParaRPr lang="en-US" sz="1200" dirty="0"/>
          </a:p>
          <a:p>
            <a:pPr marL="571500" lvl="1" indent="-342900" eaLnBrk="1" hangingPunct="1">
              <a:spcBef>
                <a:spcPct val="0"/>
              </a:spcBef>
              <a:spcAft>
                <a:spcPts val="0"/>
              </a:spcAft>
              <a:buClr>
                <a:srgbClr val="FF6600"/>
              </a:buClr>
              <a:buSzPct val="75000"/>
              <a:defRPr/>
            </a:pPr>
            <a:r>
              <a:rPr lang="en-US" sz="2800" dirty="0"/>
              <a:t>Only applies to ELA and math scores for grade bands 3–5 and 6–8. </a:t>
            </a:r>
            <a:endParaRPr lang="en-US" sz="1400" dirty="0"/>
          </a:p>
          <a:p>
            <a:pPr marL="571500" lvl="1" indent="-342900" eaLnBrk="1" hangingPunct="1">
              <a:spcBef>
                <a:spcPct val="0"/>
              </a:spcBef>
              <a:spcAft>
                <a:spcPts val="0"/>
              </a:spcAft>
              <a:buClr>
                <a:srgbClr val="FF6600"/>
              </a:buClr>
              <a:buSzPct val="75000"/>
              <a:defRPr/>
            </a:pPr>
            <a:r>
              <a:rPr lang="en-US" sz="2800" dirty="0"/>
              <a:t>Use the student’s previous score from the spring administration (found in the Online Reporting System).</a:t>
            </a:r>
            <a:endParaRPr lang="en-US" sz="2800" dirty="0">
              <a:solidFill>
                <a:srgbClr val="9900FF"/>
              </a:solidFill>
            </a:endParaRPr>
          </a:p>
          <a:p>
            <a:pPr marL="571500" lvl="1" indent="-342900" eaLnBrk="1" hangingPunct="1">
              <a:spcBef>
                <a:spcPct val="0"/>
              </a:spcBef>
              <a:spcAft>
                <a:spcPts val="0"/>
              </a:spcAft>
              <a:buClr>
                <a:srgbClr val="FF6600"/>
              </a:buClr>
              <a:buSzPct val="75000"/>
              <a:defRPr/>
            </a:pPr>
            <a:r>
              <a:rPr lang="en-US" sz="2800" dirty="0"/>
              <a:t>Once you have retrieved the student’s score, use the Starting Points Table (found in the DFAM) to determine the starting point for each student. </a:t>
            </a:r>
          </a:p>
          <a:p>
            <a:pPr marL="0" indent="0">
              <a:spcAft>
                <a:spcPts val="0"/>
              </a:spcAft>
              <a:buFont typeface="Wingdings" pitchFamily="2" charset="2"/>
              <a:buNone/>
              <a:defRPr/>
            </a:pPr>
            <a:endParaRPr lang="en-US" sz="2800" dirty="0"/>
          </a:p>
        </p:txBody>
      </p:sp>
      <p:sp>
        <p:nvSpPr>
          <p:cNvPr id="4" name="Slide Number Placeholder 3"/>
          <p:cNvSpPr>
            <a:spLocks noGrp="1"/>
          </p:cNvSpPr>
          <p:nvPr>
            <p:ph type="sldNum" sz="quarter" idx="10"/>
          </p:nvPr>
        </p:nvSpPr>
        <p:spPr/>
        <p:txBody>
          <a:bodyPr>
            <a:normAutofit fontScale="85000" lnSpcReduction="20000"/>
          </a:bodyPr>
          <a:lstStyle/>
          <a:p>
            <a:pPr>
              <a:defRPr/>
            </a:pPr>
            <a:fld id="{8CD7B3B4-D283-4CAC-A4AE-4FA93151B7FD}" type="slidenum">
              <a:rPr lang="en-US" smtClean="0"/>
              <a:pPr>
                <a:defRPr/>
              </a:pPr>
              <a:t>41</a:t>
            </a:fld>
            <a:endParaRPr lang="en-US" dirty="0"/>
          </a:p>
        </p:txBody>
      </p:sp>
      <p:pic>
        <p:nvPicPr>
          <p:cNvPr id="2" name="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1750240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3"/>
          <p:cNvSpPr>
            <a:spLocks noGrp="1"/>
          </p:cNvSpPr>
          <p:nvPr>
            <p:ph type="title"/>
          </p:nvPr>
        </p:nvSpPr>
        <p:spPr>
          <a:xfrm>
            <a:off x="612775" y="228600"/>
            <a:ext cx="8153400" cy="990600"/>
          </a:xfrm>
        </p:spPr>
        <p:txBody>
          <a:bodyPr/>
          <a:lstStyle/>
          <a:p>
            <a:r>
              <a:rPr lang="en-US" altLang="en-US" dirty="0"/>
              <a:t>Starting Points Table </a:t>
            </a:r>
            <a:r>
              <a:rPr lang="en-US" altLang="en-US" sz="2800" dirty="0"/>
              <a:t>(cont.)</a:t>
            </a:r>
          </a:p>
        </p:txBody>
      </p:sp>
      <p:graphicFrame>
        <p:nvGraphicFramePr>
          <p:cNvPr id="4" name="Table 3"/>
          <p:cNvGraphicFramePr>
            <a:graphicFrameLocks noGrp="1"/>
          </p:cNvGraphicFramePr>
          <p:nvPr>
            <p:extLst>
              <p:ext uri="{D42A27DB-BD31-4B8C-83A1-F6EECF244321}">
                <p14:modId xmlns:p14="http://schemas.microsoft.com/office/powerpoint/2010/main" val="2767245221"/>
              </p:ext>
            </p:extLst>
          </p:nvPr>
        </p:nvGraphicFramePr>
        <p:xfrm>
          <a:off x="643731" y="2566091"/>
          <a:ext cx="7780338" cy="3720664"/>
        </p:xfrm>
        <a:graphic>
          <a:graphicData uri="http://schemas.openxmlformats.org/drawingml/2006/table">
            <a:tbl>
              <a:tblPr firstRow="1" bandRow="1">
                <a:tableStyleId>{9DCAF9ED-07DC-4A11-8D7F-57B35C25682E}</a:tableStyleId>
              </a:tblPr>
              <a:tblGrid>
                <a:gridCol w="1653322">
                  <a:extLst>
                    <a:ext uri="{9D8B030D-6E8A-4147-A177-3AD203B41FA5}">
                      <a16:colId xmlns="" xmlns:a16="http://schemas.microsoft.com/office/drawing/2014/main" val="20000"/>
                    </a:ext>
                  </a:extLst>
                </a:gridCol>
                <a:gridCol w="1766785">
                  <a:extLst>
                    <a:ext uri="{9D8B030D-6E8A-4147-A177-3AD203B41FA5}">
                      <a16:colId xmlns="" xmlns:a16="http://schemas.microsoft.com/office/drawing/2014/main" val="20001"/>
                    </a:ext>
                  </a:extLst>
                </a:gridCol>
                <a:gridCol w="2032162"/>
                <a:gridCol w="2328069">
                  <a:extLst>
                    <a:ext uri="{9D8B030D-6E8A-4147-A177-3AD203B41FA5}">
                      <a16:colId xmlns="" xmlns:a16="http://schemas.microsoft.com/office/drawing/2014/main" val="20002"/>
                    </a:ext>
                  </a:extLst>
                </a:gridCol>
              </a:tblGrid>
              <a:tr h="1039265">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marL="0" marR="0" algn="ctr">
                        <a:lnSpc>
                          <a:spcPct val="115000"/>
                        </a:lnSpc>
                        <a:spcBef>
                          <a:spcPts val="0"/>
                        </a:spcBef>
                        <a:spcAft>
                          <a:spcPts val="0"/>
                        </a:spcAft>
                      </a:pPr>
                      <a:r>
                        <a:rPr lang="en-US" sz="2000" dirty="0">
                          <a:effectLst/>
                        </a:rPr>
                        <a:t>Grade</a:t>
                      </a:r>
                      <a:r>
                        <a:rPr lang="en-US" sz="2000" baseline="0" dirty="0">
                          <a:effectLst/>
                        </a:rPr>
                        <a:t> Band</a:t>
                      </a:r>
                      <a:endParaRPr lang="en-US" sz="2000" dirty="0">
                        <a:effectLst/>
                        <a:latin typeface="+mn-lt"/>
                        <a:ea typeface="SimSun"/>
                        <a:cs typeface="Times New Roman"/>
                      </a:endParaRPr>
                    </a:p>
                  </a:txBody>
                  <a:tcPr marL="68574" marR="68574"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gridSpan="2">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marL="0" marR="0" algn="ctr">
                        <a:lnSpc>
                          <a:spcPct val="115000"/>
                        </a:lnSpc>
                        <a:spcBef>
                          <a:spcPts val="0"/>
                        </a:spcBef>
                        <a:spcAft>
                          <a:spcPts val="0"/>
                        </a:spcAft>
                      </a:pPr>
                      <a:r>
                        <a:rPr lang="en-US" sz="2000" dirty="0">
                          <a:effectLst/>
                        </a:rPr>
                        <a:t>If the Student’s Spring 2016 ELA Score Was in </a:t>
                      </a:r>
                    </a:p>
                    <a:p>
                      <a:pPr marL="0" marR="0" algn="ctr">
                        <a:lnSpc>
                          <a:spcPct val="115000"/>
                        </a:lnSpc>
                        <a:spcBef>
                          <a:spcPts val="0"/>
                        </a:spcBef>
                        <a:spcAft>
                          <a:spcPts val="0"/>
                        </a:spcAft>
                      </a:pPr>
                      <a:r>
                        <a:rPr lang="en-US" sz="2000" dirty="0">
                          <a:effectLst/>
                        </a:rPr>
                        <a:t>This Range …</a:t>
                      </a:r>
                      <a:endParaRPr lang="en-US" sz="2000" dirty="0">
                        <a:effectLst/>
                        <a:latin typeface="+mn-lt"/>
                        <a:ea typeface="SimSu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marL="0" marR="0" algn="ctr">
                        <a:lnSpc>
                          <a:spcPct val="115000"/>
                        </a:lnSpc>
                        <a:spcBef>
                          <a:spcPts val="0"/>
                        </a:spcBef>
                        <a:spcAft>
                          <a:spcPts val="0"/>
                        </a:spcAft>
                      </a:pPr>
                      <a:r>
                        <a:rPr lang="en-US" sz="2000" dirty="0">
                          <a:effectLst/>
                        </a:rPr>
                        <a:t>Then Start the Student at …</a:t>
                      </a:r>
                      <a:endParaRPr lang="en-US" sz="2000" dirty="0">
                        <a:effectLst/>
                        <a:latin typeface="+mn-lt"/>
                        <a:ea typeface="SimSun"/>
                        <a:cs typeface="Times New Roman"/>
                      </a:endParaRPr>
                    </a:p>
                  </a:txBody>
                  <a:tcPr marL="68574" marR="68574"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0"/>
                  </a:ext>
                </a:extLst>
              </a:tr>
              <a:tr h="386860">
                <a:tc row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Grade 3–5</a:t>
                      </a:r>
                      <a:endParaRPr lang="en-US" sz="2000" dirty="0">
                        <a:effectLst/>
                        <a:latin typeface="+mn-lt"/>
                        <a:ea typeface="SimSun"/>
                        <a:cs typeface="Times New Roman"/>
                      </a:endParaRPr>
                    </a:p>
                  </a:txBody>
                  <a:tcPr marL="68574" marR="68574"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Limited or Basic</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200–381</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1</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1"/>
                  </a:ext>
                </a:extLst>
              </a:tr>
              <a:tr h="386860">
                <a:tc vMerge="1">
                  <a:txBody>
                    <a:bodyPr/>
                    <a:lstStyle/>
                    <a:p>
                      <a:endParaRPr lang="en-US"/>
                    </a:p>
                  </a:txBody>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Proficient</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382–410</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3</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86860">
                <a:tc vMerge="1">
                  <a:txBody>
                    <a:bodyPr/>
                    <a:lstStyle/>
                    <a:p>
                      <a:endParaRPr lang="en-US"/>
                    </a:p>
                  </a:txBody>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Accelerated or Advanced</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411–575</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6</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386860">
                <a:tc row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Grade 6–8</a:t>
                      </a:r>
                      <a:endParaRPr lang="en-US" sz="2000" dirty="0">
                        <a:effectLst/>
                        <a:latin typeface="+mn-lt"/>
                        <a:ea typeface="SimSun"/>
                        <a:cs typeface="Times New Roman"/>
                      </a:endParaRPr>
                    </a:p>
                  </a:txBody>
                  <a:tcPr marL="68574" marR="68574"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Limited or Basic</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200–399</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1</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386860">
                <a:tc vMerge="1">
                  <a:txBody>
                    <a:bodyPr/>
                    <a:lstStyle/>
                    <a:p>
                      <a:endParaRPr lang="en-US"/>
                    </a:p>
                  </a:txBody>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Proficient</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400–421</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3</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5"/>
                  </a:ext>
                </a:extLst>
              </a:tr>
              <a:tr h="531459">
                <a:tc vMerge="1">
                  <a:txBody>
                    <a:bodyPr/>
                    <a:lstStyle/>
                    <a:p>
                      <a:endParaRPr lang="en-US"/>
                    </a:p>
                  </a:txBody>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Accelerated or Advanced</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422–575</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6</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6"/>
                  </a:ext>
                </a:extLst>
              </a:tr>
            </a:tbl>
          </a:graphicData>
        </a:graphic>
      </p:graphicFrame>
      <p:sp>
        <p:nvSpPr>
          <p:cNvPr id="2" name="Rectangle 1"/>
          <p:cNvSpPr/>
          <p:nvPr/>
        </p:nvSpPr>
        <p:spPr>
          <a:xfrm>
            <a:off x="457200" y="1611313"/>
            <a:ext cx="8153400" cy="979487"/>
          </a:xfrm>
          <a:prstGeom prst="rect">
            <a:avLst/>
          </a:prstGeom>
        </p:spPr>
        <p:txBody>
          <a:bodyPr>
            <a:spAutoFit/>
          </a:bodyPr>
          <a:lstStyle/>
          <a:p>
            <a:pPr algn="ctr" eaLnBrk="0" hangingPunct="0">
              <a:spcBef>
                <a:spcPct val="20000"/>
              </a:spcBef>
              <a:buClr>
                <a:srgbClr val="0070C0"/>
              </a:buClr>
              <a:buSzPct val="60000"/>
              <a:defRPr/>
            </a:pPr>
            <a:r>
              <a:rPr lang="en-US" sz="2400" dirty="0">
                <a:solidFill>
                  <a:prstClr val="black"/>
                </a:solidFill>
                <a:latin typeface="Arial"/>
                <a:cs typeface="+mn-cs"/>
              </a:rPr>
              <a:t>Starting tasks based on Spring 2016 AASCD scale score</a:t>
            </a:r>
          </a:p>
          <a:p>
            <a:pPr algn="ctr" eaLnBrk="0" hangingPunct="0">
              <a:spcBef>
                <a:spcPct val="20000"/>
              </a:spcBef>
              <a:buClr>
                <a:srgbClr val="0070C0"/>
              </a:buClr>
              <a:buSzPct val="60000"/>
              <a:defRPr/>
            </a:pPr>
            <a:r>
              <a:rPr lang="en-US" sz="2800" b="1" dirty="0">
                <a:solidFill>
                  <a:prstClr val="black"/>
                </a:solidFill>
                <a:latin typeface="Arial"/>
                <a:cs typeface="+mn-cs"/>
              </a:rPr>
              <a:t>Starting Tasks for ELA</a:t>
            </a:r>
          </a:p>
        </p:txBody>
      </p:sp>
      <p:pic>
        <p:nvPicPr>
          <p:cNvPr id="3" name="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051330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3"/>
          <p:cNvSpPr>
            <a:spLocks noGrp="1"/>
          </p:cNvSpPr>
          <p:nvPr>
            <p:ph type="title"/>
          </p:nvPr>
        </p:nvSpPr>
        <p:spPr>
          <a:xfrm>
            <a:off x="612775" y="228600"/>
            <a:ext cx="8153400" cy="990600"/>
          </a:xfrm>
        </p:spPr>
        <p:txBody>
          <a:bodyPr/>
          <a:lstStyle/>
          <a:p>
            <a:r>
              <a:rPr lang="en-US" altLang="en-US" dirty="0"/>
              <a:t>Starting Points Table </a:t>
            </a:r>
            <a:r>
              <a:rPr lang="en-US" altLang="en-US" sz="2800" dirty="0"/>
              <a:t>(cont.)</a:t>
            </a:r>
          </a:p>
        </p:txBody>
      </p:sp>
      <p:graphicFrame>
        <p:nvGraphicFramePr>
          <p:cNvPr id="4" name="Table 3"/>
          <p:cNvGraphicFramePr>
            <a:graphicFrameLocks noGrp="1"/>
          </p:cNvGraphicFramePr>
          <p:nvPr>
            <p:extLst>
              <p:ext uri="{D42A27DB-BD31-4B8C-83A1-F6EECF244321}">
                <p14:modId xmlns:p14="http://schemas.microsoft.com/office/powerpoint/2010/main" val="1700646813"/>
              </p:ext>
            </p:extLst>
          </p:nvPr>
        </p:nvGraphicFramePr>
        <p:xfrm>
          <a:off x="643731" y="2476071"/>
          <a:ext cx="7780338" cy="3772329"/>
        </p:xfrm>
        <a:graphic>
          <a:graphicData uri="http://schemas.openxmlformats.org/drawingml/2006/table">
            <a:tbl>
              <a:tblPr firstRow="1" bandRow="1">
                <a:tableStyleId>{9DCAF9ED-07DC-4A11-8D7F-57B35C25682E}</a:tableStyleId>
              </a:tblPr>
              <a:tblGrid>
                <a:gridCol w="1653322">
                  <a:extLst>
                    <a:ext uri="{9D8B030D-6E8A-4147-A177-3AD203B41FA5}">
                      <a16:colId xmlns="" xmlns:a16="http://schemas.microsoft.com/office/drawing/2014/main" val="20000"/>
                    </a:ext>
                  </a:extLst>
                </a:gridCol>
                <a:gridCol w="1766785">
                  <a:extLst>
                    <a:ext uri="{9D8B030D-6E8A-4147-A177-3AD203B41FA5}">
                      <a16:colId xmlns="" xmlns:a16="http://schemas.microsoft.com/office/drawing/2014/main" val="20001"/>
                    </a:ext>
                  </a:extLst>
                </a:gridCol>
                <a:gridCol w="2108362"/>
                <a:gridCol w="2251869">
                  <a:extLst>
                    <a:ext uri="{9D8B030D-6E8A-4147-A177-3AD203B41FA5}">
                      <a16:colId xmlns="" xmlns:a16="http://schemas.microsoft.com/office/drawing/2014/main" val="20002"/>
                    </a:ext>
                  </a:extLst>
                </a:gridCol>
              </a:tblGrid>
              <a:tr h="1095831">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marL="0" marR="0" algn="ctr">
                        <a:lnSpc>
                          <a:spcPct val="115000"/>
                        </a:lnSpc>
                        <a:spcBef>
                          <a:spcPts val="0"/>
                        </a:spcBef>
                        <a:spcAft>
                          <a:spcPts val="0"/>
                        </a:spcAft>
                      </a:pPr>
                      <a:r>
                        <a:rPr lang="en-US" sz="2000" dirty="0">
                          <a:effectLst/>
                        </a:rPr>
                        <a:t>Grade</a:t>
                      </a:r>
                      <a:r>
                        <a:rPr lang="en-US" sz="2000" baseline="0" dirty="0">
                          <a:effectLst/>
                        </a:rPr>
                        <a:t> Band</a:t>
                      </a:r>
                      <a:endParaRPr lang="en-US" sz="2000" dirty="0">
                        <a:effectLst/>
                        <a:latin typeface="+mn-lt"/>
                        <a:ea typeface="SimSun"/>
                        <a:cs typeface="Times New Roman"/>
                      </a:endParaRPr>
                    </a:p>
                  </a:txBody>
                  <a:tcPr marL="68574" marR="68574"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gridSpan="2">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marL="0" marR="0" algn="ctr">
                        <a:lnSpc>
                          <a:spcPct val="115000"/>
                        </a:lnSpc>
                        <a:spcBef>
                          <a:spcPts val="0"/>
                        </a:spcBef>
                        <a:spcAft>
                          <a:spcPts val="0"/>
                        </a:spcAft>
                      </a:pPr>
                      <a:r>
                        <a:rPr lang="en-US" sz="2000" dirty="0">
                          <a:effectLst/>
                        </a:rPr>
                        <a:t>If the Student’s Spring 2016 Mathematics Score Was in This Range …</a:t>
                      </a:r>
                      <a:endParaRPr lang="en-US" sz="2000" dirty="0">
                        <a:effectLst/>
                        <a:latin typeface="+mn-lt"/>
                        <a:ea typeface="SimSu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marL="0" marR="0" algn="ctr">
                        <a:lnSpc>
                          <a:spcPct val="115000"/>
                        </a:lnSpc>
                        <a:spcBef>
                          <a:spcPts val="0"/>
                        </a:spcBef>
                        <a:spcAft>
                          <a:spcPts val="0"/>
                        </a:spcAft>
                      </a:pPr>
                      <a:r>
                        <a:rPr lang="en-US" sz="2000" dirty="0">
                          <a:effectLst/>
                        </a:rPr>
                        <a:t>Then Start the Student at …</a:t>
                      </a:r>
                      <a:endParaRPr lang="en-US" sz="2000" dirty="0">
                        <a:effectLst/>
                        <a:latin typeface="+mn-lt"/>
                        <a:ea typeface="SimSun"/>
                        <a:cs typeface="Times New Roman"/>
                      </a:endParaRPr>
                    </a:p>
                  </a:txBody>
                  <a:tcPr marL="68574" marR="68574"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0"/>
                  </a:ext>
                </a:extLst>
              </a:tr>
              <a:tr h="376903">
                <a:tc row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Grade 3–5</a:t>
                      </a:r>
                      <a:endParaRPr lang="en-US" sz="2000" dirty="0">
                        <a:effectLst/>
                        <a:latin typeface="+mn-lt"/>
                        <a:ea typeface="SimSun"/>
                        <a:cs typeface="Times New Roman"/>
                      </a:endParaRPr>
                    </a:p>
                  </a:txBody>
                  <a:tcPr marL="68574" marR="68574"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Limited or Basic</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200–389</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1</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1"/>
                  </a:ext>
                </a:extLst>
              </a:tr>
              <a:tr h="376903">
                <a:tc vMerge="1">
                  <a:txBody>
                    <a:bodyPr/>
                    <a:lstStyle/>
                    <a:p>
                      <a:endParaRPr lang="en-US"/>
                    </a:p>
                  </a:txBody>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Proficient</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390–426</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3</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84443">
                <a:tc vMerge="1">
                  <a:txBody>
                    <a:bodyPr/>
                    <a:lstStyle/>
                    <a:p>
                      <a:endParaRPr lang="en-US"/>
                    </a:p>
                  </a:txBody>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Accelerated or Advanced</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427–575</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6</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376903">
                <a:tc row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Grade 6–8</a:t>
                      </a:r>
                      <a:endParaRPr lang="en-US" sz="2000" dirty="0">
                        <a:effectLst/>
                        <a:latin typeface="+mn-lt"/>
                        <a:ea typeface="SimSun"/>
                        <a:cs typeface="Times New Roman"/>
                      </a:endParaRPr>
                    </a:p>
                  </a:txBody>
                  <a:tcPr marL="68574" marR="68574"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Limited or Basic</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200–399</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1</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376903">
                <a:tc vMerge="1">
                  <a:txBody>
                    <a:bodyPr/>
                    <a:lstStyle/>
                    <a:p>
                      <a:endParaRPr lang="en-US"/>
                    </a:p>
                  </a:txBody>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Proficient</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400–436</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3</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5"/>
                  </a:ext>
                </a:extLst>
              </a:tr>
              <a:tr h="584443">
                <a:tc vMerge="1">
                  <a:txBody>
                    <a:bodyPr/>
                    <a:lstStyle/>
                    <a:p>
                      <a:endParaRPr lang="en-US"/>
                    </a:p>
                  </a:txBody>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1600" dirty="0" smtClean="0">
                          <a:effectLst/>
                        </a:rPr>
                        <a:t>Accelerated or Advanced</a:t>
                      </a:r>
                      <a:endParaRPr lang="en-US" sz="16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437–575</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marR="0" algn="ctr">
                        <a:lnSpc>
                          <a:spcPct val="115000"/>
                        </a:lnSpc>
                        <a:spcBef>
                          <a:spcPts val="0"/>
                        </a:spcBef>
                        <a:spcAft>
                          <a:spcPts val="0"/>
                        </a:spcAft>
                      </a:pPr>
                      <a:r>
                        <a:rPr lang="en-US" sz="2000" dirty="0">
                          <a:effectLst/>
                        </a:rPr>
                        <a:t>Task 6</a:t>
                      </a:r>
                      <a:endParaRPr lang="en-US" sz="2000" dirty="0">
                        <a:effectLst/>
                        <a:latin typeface="+mn-lt"/>
                        <a:ea typeface="SimSun"/>
                        <a:cs typeface="Times New Roman"/>
                      </a:endParaRPr>
                    </a:p>
                  </a:txBody>
                  <a:tcPr marL="68574" marR="68574"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6"/>
                  </a:ext>
                </a:extLst>
              </a:tr>
            </a:tbl>
          </a:graphicData>
        </a:graphic>
      </p:graphicFrame>
      <p:sp>
        <p:nvSpPr>
          <p:cNvPr id="7" name="Rectangle 6"/>
          <p:cNvSpPr/>
          <p:nvPr/>
        </p:nvSpPr>
        <p:spPr>
          <a:xfrm>
            <a:off x="457200" y="1611313"/>
            <a:ext cx="8153400" cy="979487"/>
          </a:xfrm>
          <a:prstGeom prst="rect">
            <a:avLst/>
          </a:prstGeom>
        </p:spPr>
        <p:txBody>
          <a:bodyPr>
            <a:spAutoFit/>
          </a:bodyPr>
          <a:lstStyle/>
          <a:p>
            <a:pPr algn="ctr" eaLnBrk="0" hangingPunct="0">
              <a:spcBef>
                <a:spcPct val="20000"/>
              </a:spcBef>
              <a:buClr>
                <a:srgbClr val="0070C0"/>
              </a:buClr>
              <a:buSzPct val="60000"/>
              <a:defRPr/>
            </a:pPr>
            <a:r>
              <a:rPr lang="en-US" sz="2400" dirty="0">
                <a:solidFill>
                  <a:prstClr val="black"/>
                </a:solidFill>
                <a:latin typeface="Arial"/>
                <a:cs typeface="+mn-cs"/>
              </a:rPr>
              <a:t>Starting tasks based on Spring 2016 AASCD scale score</a:t>
            </a:r>
          </a:p>
          <a:p>
            <a:pPr algn="ctr" eaLnBrk="0" hangingPunct="0">
              <a:spcBef>
                <a:spcPct val="20000"/>
              </a:spcBef>
              <a:buClr>
                <a:srgbClr val="0070C0"/>
              </a:buClr>
              <a:buSzPct val="60000"/>
              <a:defRPr/>
            </a:pPr>
            <a:r>
              <a:rPr lang="en-US" sz="2800" b="1" dirty="0">
                <a:solidFill>
                  <a:prstClr val="black"/>
                </a:solidFill>
                <a:latin typeface="Arial"/>
                <a:cs typeface="+mn-cs"/>
              </a:rPr>
              <a:t>Starting Tasks for Math</a:t>
            </a:r>
          </a:p>
        </p:txBody>
      </p:sp>
      <p:pic>
        <p:nvPicPr>
          <p:cNvPr id="2" name="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177418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Placeholder 6"/>
          <p:cNvSpPr>
            <a:spLocks noGrp="1"/>
          </p:cNvSpPr>
          <p:nvPr>
            <p:ph type="body" idx="1"/>
          </p:nvPr>
        </p:nvSpPr>
        <p:spPr>
          <a:xfrm>
            <a:off x="1219200" y="2743200"/>
            <a:ext cx="7275513" cy="1673225"/>
          </a:xfrm>
        </p:spPr>
        <p:txBody>
          <a:bodyPr/>
          <a:lstStyle/>
          <a:p>
            <a:r>
              <a:rPr lang="en-US" altLang="en-US" dirty="0">
                <a:latin typeface="Arial" pitchFamily="34" charset="0"/>
                <a:cs typeface="Arial" pitchFamily="34" charset="0"/>
              </a:rPr>
              <a:t>Option 2: Student Placement Questionnaires</a:t>
            </a:r>
          </a:p>
        </p:txBody>
      </p:sp>
      <p:sp>
        <p:nvSpPr>
          <p:cNvPr id="110595" name="Title 5"/>
          <p:cNvSpPr>
            <a:spLocks noGrp="1"/>
          </p:cNvSpPr>
          <p:nvPr>
            <p:ph type="title"/>
          </p:nvPr>
        </p:nvSpPr>
        <p:spPr/>
        <p:txBody>
          <a:bodyPr/>
          <a:lstStyle/>
          <a:p>
            <a:r>
              <a:rPr lang="en-US" altLang="en-US" dirty="0">
                <a:solidFill>
                  <a:schemeClr val="bg1"/>
                </a:solidFill>
                <a:latin typeface="Arial" pitchFamily="34" charset="0"/>
                <a:cs typeface="Arial" pitchFamily="34" charset="0"/>
              </a:rPr>
              <a:t>Starting Point</a:t>
            </a:r>
          </a:p>
        </p:txBody>
      </p:sp>
      <p:pic>
        <p:nvPicPr>
          <p:cNvPr id="2" name="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306712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612775" y="152400"/>
            <a:ext cx="8153400" cy="990600"/>
          </a:xfrm>
        </p:spPr>
        <p:txBody>
          <a:bodyPr/>
          <a:lstStyle/>
          <a:p>
            <a:r>
              <a:rPr lang="en-US" altLang="en-US" dirty="0"/>
              <a:t>Student Placement Questionnaire (SPQ)</a:t>
            </a:r>
          </a:p>
        </p:txBody>
      </p:sp>
      <p:sp>
        <p:nvSpPr>
          <p:cNvPr id="107523" name="Content Placeholder 2"/>
          <p:cNvSpPr>
            <a:spLocks noGrp="1"/>
          </p:cNvSpPr>
          <p:nvPr>
            <p:ph sz="quarter" idx="1"/>
          </p:nvPr>
        </p:nvSpPr>
        <p:spPr>
          <a:xfrm>
            <a:off x="612775" y="1600200"/>
            <a:ext cx="8153400" cy="4495800"/>
          </a:xfrm>
        </p:spPr>
        <p:txBody>
          <a:bodyPr/>
          <a:lstStyle/>
          <a:p>
            <a:pPr>
              <a:defRPr/>
            </a:pPr>
            <a:r>
              <a:rPr lang="en-US" sz="2400" dirty="0"/>
              <a:t>The Student Placement Questionnaire (SPQ) is designed to identify the most appropriate starting task for each student in ELA, mathematics, science, and social studies for the </a:t>
            </a:r>
            <a:r>
              <a:rPr lang="en-US" altLang="en-US" sz="2400" dirty="0"/>
              <a:t>AASCD</a:t>
            </a:r>
            <a:r>
              <a:rPr lang="en-US" sz="2400" dirty="0"/>
              <a:t>. </a:t>
            </a:r>
          </a:p>
          <a:p>
            <a:pPr marL="0" indent="0">
              <a:buFont typeface="Wingdings" pitchFamily="2" charset="2"/>
              <a:buNone/>
              <a:defRPr/>
            </a:pPr>
            <a:endParaRPr lang="en-US" sz="2400" dirty="0"/>
          </a:p>
          <a:p>
            <a:pPr>
              <a:defRPr/>
            </a:pPr>
            <a:r>
              <a:rPr lang="en-US" sz="2400" dirty="0"/>
              <a:t>The SPQ will be used for all students who do not have a valid score for the Spring 2016 AASCD assessment.</a:t>
            </a:r>
          </a:p>
          <a:p>
            <a:pPr>
              <a:buFont typeface="Wingdings 3" pitchFamily="18" charset="2"/>
              <a:buNone/>
              <a:defRPr/>
            </a:pPr>
            <a:endParaRPr lang="en-US" sz="2400" dirty="0"/>
          </a:p>
          <a:p>
            <a:pPr>
              <a:defRPr/>
            </a:pPr>
            <a:r>
              <a:rPr lang="en-US" sz="2400" dirty="0"/>
              <a:t>The TA is to answer each SPQ item as accurately as possible, based on their classroom experience with the student.</a:t>
            </a:r>
          </a:p>
        </p:txBody>
      </p:sp>
      <p:sp>
        <p:nvSpPr>
          <p:cNvPr id="4" name="Slide Number Placeholder 3"/>
          <p:cNvSpPr>
            <a:spLocks noGrp="1"/>
          </p:cNvSpPr>
          <p:nvPr>
            <p:ph type="sldNum" sz="quarter" idx="10"/>
          </p:nvPr>
        </p:nvSpPr>
        <p:spPr/>
        <p:txBody>
          <a:bodyPr>
            <a:normAutofit fontScale="85000" lnSpcReduction="20000"/>
          </a:bodyPr>
          <a:lstStyle/>
          <a:p>
            <a:pPr>
              <a:defRPr/>
            </a:pPr>
            <a:fld id="{FA440F44-4CA2-46C0-839F-F47DD304ADBD}" type="slidenum">
              <a:rPr lang="en-US" smtClean="0"/>
              <a:pPr>
                <a:defRPr/>
              </a:pPr>
              <a:t>45</a:t>
            </a:fld>
            <a:endParaRPr lang="en-US" dirty="0"/>
          </a:p>
        </p:txBody>
      </p:sp>
      <p:pic>
        <p:nvPicPr>
          <p:cNvPr id="2" name="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114435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6490"/>
          <a:stretch/>
        </p:blipFill>
        <p:spPr bwMode="auto">
          <a:xfrm>
            <a:off x="1937740" y="1516063"/>
            <a:ext cx="5268521" cy="46488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7762" name="Title 1"/>
          <p:cNvSpPr>
            <a:spLocks noGrp="1"/>
          </p:cNvSpPr>
          <p:nvPr>
            <p:ph type="title"/>
          </p:nvPr>
        </p:nvSpPr>
        <p:spPr>
          <a:xfrm>
            <a:off x="612775" y="228600"/>
            <a:ext cx="8153400" cy="990600"/>
          </a:xfrm>
        </p:spPr>
        <p:txBody>
          <a:bodyPr/>
          <a:lstStyle/>
          <a:p>
            <a:r>
              <a:rPr lang="en-US" altLang="en-US" dirty="0"/>
              <a:t>SPQ Steps Summary</a:t>
            </a:r>
          </a:p>
        </p:txBody>
      </p:sp>
      <p:sp>
        <p:nvSpPr>
          <p:cNvPr id="4" name="Slide Number Placeholder 3"/>
          <p:cNvSpPr>
            <a:spLocks noGrp="1"/>
          </p:cNvSpPr>
          <p:nvPr>
            <p:ph type="sldNum" sz="quarter" idx="10"/>
          </p:nvPr>
        </p:nvSpPr>
        <p:spPr/>
        <p:txBody>
          <a:bodyPr>
            <a:normAutofit fontScale="85000" lnSpcReduction="20000"/>
          </a:bodyPr>
          <a:lstStyle/>
          <a:p>
            <a:pPr>
              <a:defRPr/>
            </a:pPr>
            <a:fld id="{A4FA111D-F2FE-4776-861B-2DD7E7A4ECDB}" type="slidenum">
              <a:rPr lang="en-US" smtClean="0"/>
              <a:pPr>
                <a:defRPr/>
              </a:pPr>
              <a:t>46</a:t>
            </a:fld>
            <a:endParaRPr lang="en-US" dirty="0"/>
          </a:p>
        </p:txBody>
      </p:sp>
      <p:sp>
        <p:nvSpPr>
          <p:cNvPr id="5" name="Left Arrow 4"/>
          <p:cNvSpPr/>
          <p:nvPr/>
        </p:nvSpPr>
        <p:spPr>
          <a:xfrm>
            <a:off x="7206261" y="3505200"/>
            <a:ext cx="1447800" cy="458787"/>
          </a:xfrm>
          <a:prstGeom prst="leftArrow">
            <a:avLst/>
          </a:prstGeom>
          <a:solidFill>
            <a:srgbClr val="53548A"/>
          </a:solidFill>
          <a:ln w="55000" cap="flat" cmpd="thickThin" algn="ctr">
            <a:solidFill>
              <a:srgbClr val="53548A">
                <a:shade val="50000"/>
              </a:srgbClr>
            </a:solidFill>
            <a:prstDash val="solid"/>
          </a:ln>
          <a:effectLst/>
        </p:spPr>
        <p:txBody>
          <a:bodyPr anchor="ctr"/>
          <a:lstStyle/>
          <a:p>
            <a:pPr algn="ctr" fontAlgn="auto">
              <a:spcBef>
                <a:spcPts val="0"/>
              </a:spcBef>
              <a:spcAft>
                <a:spcPts val="0"/>
              </a:spcAft>
              <a:defRPr/>
            </a:pPr>
            <a:r>
              <a:rPr lang="en-US" kern="0" dirty="0">
                <a:solidFill>
                  <a:sysClr val="window" lastClr="FFFFFF"/>
                </a:solidFill>
                <a:latin typeface="Arial"/>
                <a:cs typeface="+mn-cs"/>
              </a:rPr>
              <a:t>Step 1</a:t>
            </a:r>
          </a:p>
        </p:txBody>
      </p:sp>
      <p:sp>
        <p:nvSpPr>
          <p:cNvPr id="6" name="Left Arrow 5"/>
          <p:cNvSpPr/>
          <p:nvPr/>
        </p:nvSpPr>
        <p:spPr>
          <a:xfrm>
            <a:off x="7171625" y="5637213"/>
            <a:ext cx="1447800" cy="458787"/>
          </a:xfrm>
          <a:prstGeom prst="leftArrow">
            <a:avLst/>
          </a:prstGeom>
          <a:solidFill>
            <a:srgbClr val="53548A"/>
          </a:solidFill>
          <a:ln w="55000" cap="flat" cmpd="thickThin" algn="ctr">
            <a:solidFill>
              <a:srgbClr val="53548A">
                <a:shade val="50000"/>
              </a:srgbClr>
            </a:solidFill>
            <a:prstDash val="solid"/>
          </a:ln>
          <a:effectLst/>
        </p:spPr>
        <p:txBody>
          <a:bodyPr anchor="ctr"/>
          <a:lstStyle/>
          <a:p>
            <a:pPr algn="ctr" fontAlgn="auto">
              <a:spcBef>
                <a:spcPts val="0"/>
              </a:spcBef>
              <a:spcAft>
                <a:spcPts val="0"/>
              </a:spcAft>
              <a:defRPr/>
            </a:pPr>
            <a:r>
              <a:rPr lang="en-US" kern="0" dirty="0">
                <a:solidFill>
                  <a:sysClr val="window" lastClr="FFFFFF"/>
                </a:solidFill>
                <a:latin typeface="Arial"/>
                <a:cs typeface="+mn-cs"/>
              </a:rPr>
              <a:t>Step 2</a:t>
            </a:r>
          </a:p>
        </p:txBody>
      </p:sp>
      <p:pic>
        <p:nvPicPr>
          <p:cNvPr id="2" name="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837"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535"/>
          <a:stretch/>
        </p:blipFill>
        <p:spPr bwMode="auto">
          <a:xfrm>
            <a:off x="1938528" y="1712422"/>
            <a:ext cx="5266944" cy="43917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7762" name="Title 1"/>
          <p:cNvSpPr>
            <a:spLocks noGrp="1"/>
          </p:cNvSpPr>
          <p:nvPr>
            <p:ph type="title"/>
          </p:nvPr>
        </p:nvSpPr>
        <p:spPr>
          <a:xfrm>
            <a:off x="612775" y="228600"/>
            <a:ext cx="8153400" cy="990600"/>
          </a:xfrm>
        </p:spPr>
        <p:txBody>
          <a:bodyPr/>
          <a:lstStyle/>
          <a:p>
            <a:r>
              <a:rPr lang="en-US" altLang="en-US" dirty="0"/>
              <a:t>SPQ Steps Summary</a:t>
            </a:r>
          </a:p>
        </p:txBody>
      </p:sp>
      <p:sp>
        <p:nvSpPr>
          <p:cNvPr id="4" name="Slide Number Placeholder 3"/>
          <p:cNvSpPr>
            <a:spLocks noGrp="1"/>
          </p:cNvSpPr>
          <p:nvPr>
            <p:ph type="sldNum" sz="quarter" idx="10"/>
          </p:nvPr>
        </p:nvSpPr>
        <p:spPr/>
        <p:txBody>
          <a:bodyPr>
            <a:normAutofit fontScale="85000" lnSpcReduction="20000"/>
          </a:bodyPr>
          <a:lstStyle/>
          <a:p>
            <a:pPr>
              <a:defRPr/>
            </a:pPr>
            <a:fld id="{A4FA111D-F2FE-4776-861B-2DD7E7A4ECDB}" type="slidenum">
              <a:rPr lang="en-US" smtClean="0"/>
              <a:pPr>
                <a:defRPr/>
              </a:pPr>
              <a:t>47</a:t>
            </a:fld>
            <a:endParaRPr lang="en-US" dirty="0"/>
          </a:p>
        </p:txBody>
      </p:sp>
      <p:sp>
        <p:nvSpPr>
          <p:cNvPr id="7" name="Right Arrow 6"/>
          <p:cNvSpPr/>
          <p:nvPr/>
        </p:nvSpPr>
        <p:spPr>
          <a:xfrm>
            <a:off x="685800" y="4648200"/>
            <a:ext cx="1295400" cy="360363"/>
          </a:xfrm>
          <a:prstGeom prst="rightArrow">
            <a:avLst/>
          </a:prstGeom>
          <a:solidFill>
            <a:srgbClr val="53548A"/>
          </a:solidFill>
          <a:ln w="55000" cap="flat" cmpd="thickThin" algn="ctr">
            <a:solidFill>
              <a:srgbClr val="53548A">
                <a:shade val="50000"/>
              </a:srgbClr>
            </a:solidFill>
            <a:prstDash val="solid"/>
          </a:ln>
          <a:effectLst/>
        </p:spPr>
        <p:txBody>
          <a:bodyPr anchor="ctr"/>
          <a:lstStyle/>
          <a:p>
            <a:pPr algn="ctr" fontAlgn="auto">
              <a:spcBef>
                <a:spcPts val="0"/>
              </a:spcBef>
              <a:spcAft>
                <a:spcPts val="0"/>
              </a:spcAft>
              <a:defRPr/>
            </a:pPr>
            <a:r>
              <a:rPr lang="en-US" kern="0" dirty="0">
                <a:solidFill>
                  <a:sysClr val="window" lastClr="FFFFFF"/>
                </a:solidFill>
                <a:latin typeface="Arial"/>
                <a:cs typeface="+mn-cs"/>
              </a:rPr>
              <a:t>Step 3</a:t>
            </a:r>
          </a:p>
        </p:txBody>
      </p:sp>
      <p:sp>
        <p:nvSpPr>
          <p:cNvPr id="8" name="Left Arrow 7"/>
          <p:cNvSpPr/>
          <p:nvPr/>
        </p:nvSpPr>
        <p:spPr>
          <a:xfrm>
            <a:off x="7124700" y="5008563"/>
            <a:ext cx="1409700" cy="433388"/>
          </a:xfrm>
          <a:prstGeom prst="leftArrow">
            <a:avLst/>
          </a:prstGeom>
          <a:solidFill>
            <a:srgbClr val="53548A"/>
          </a:solidFill>
          <a:ln w="55000" cap="flat" cmpd="thickThin" algn="ctr">
            <a:solidFill>
              <a:srgbClr val="53548A">
                <a:shade val="50000"/>
              </a:srgbClr>
            </a:solidFill>
            <a:prstDash val="solid"/>
          </a:ln>
          <a:effectLst/>
        </p:spPr>
        <p:txBody>
          <a:bodyPr anchor="ctr"/>
          <a:lstStyle/>
          <a:p>
            <a:pPr algn="ctr" fontAlgn="auto">
              <a:spcBef>
                <a:spcPts val="0"/>
              </a:spcBef>
              <a:spcAft>
                <a:spcPts val="0"/>
              </a:spcAft>
              <a:defRPr/>
            </a:pPr>
            <a:r>
              <a:rPr lang="en-US" kern="0" dirty="0">
                <a:solidFill>
                  <a:sysClr val="window" lastClr="FFFFFF"/>
                </a:solidFill>
                <a:latin typeface="Arial"/>
                <a:cs typeface="+mn-cs"/>
              </a:rPr>
              <a:t>Step 4</a:t>
            </a:r>
          </a:p>
        </p:txBody>
      </p:sp>
      <p:pic>
        <p:nvPicPr>
          <p:cNvPr id="2" name="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4089015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771"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612775" y="228600"/>
            <a:ext cx="8153400" cy="990600"/>
          </a:xfrm>
        </p:spPr>
        <p:txBody>
          <a:bodyPr/>
          <a:lstStyle/>
          <a:p>
            <a:r>
              <a:rPr lang="en-US" altLang="en-US" dirty="0"/>
              <a:t>SPQ Dos and Don’ts</a:t>
            </a:r>
          </a:p>
        </p:txBody>
      </p:sp>
      <p:sp>
        <p:nvSpPr>
          <p:cNvPr id="4" name="Slide Number Placeholder 3"/>
          <p:cNvSpPr>
            <a:spLocks noGrp="1"/>
          </p:cNvSpPr>
          <p:nvPr>
            <p:ph type="sldNum" sz="quarter" idx="10"/>
          </p:nvPr>
        </p:nvSpPr>
        <p:spPr/>
        <p:txBody>
          <a:bodyPr>
            <a:normAutofit fontScale="85000" lnSpcReduction="20000"/>
          </a:bodyPr>
          <a:lstStyle/>
          <a:p>
            <a:pPr>
              <a:defRPr/>
            </a:pPr>
            <a:fld id="{61029CA6-9232-4F7D-AB2F-F9410001AF31}" type="slidenum">
              <a:rPr lang="en-US" smtClean="0"/>
              <a:pPr>
                <a:defRPr/>
              </a:pPr>
              <a:t>48</a:t>
            </a:fld>
            <a:endParaRPr lang="en-US" dirty="0"/>
          </a:p>
        </p:txBody>
      </p:sp>
      <p:sp>
        <p:nvSpPr>
          <p:cNvPr id="118788" name="Content Placeholder 4"/>
          <p:cNvSpPr>
            <a:spLocks noGrp="1"/>
          </p:cNvSpPr>
          <p:nvPr>
            <p:ph sz="quarter" idx="4294967295"/>
          </p:nvPr>
        </p:nvSpPr>
        <p:spPr>
          <a:xfrm>
            <a:off x="457200" y="1600200"/>
            <a:ext cx="4040188" cy="3786188"/>
          </a:xfrm>
        </p:spPr>
        <p:txBody>
          <a:bodyPr/>
          <a:lstStyle/>
          <a:p>
            <a:pPr>
              <a:spcBef>
                <a:spcPts val="600"/>
              </a:spcBef>
              <a:spcAft>
                <a:spcPts val="600"/>
              </a:spcAft>
              <a:buFont typeface="Wingdings 3" pitchFamily="18" charset="2"/>
              <a:buNone/>
            </a:pPr>
            <a:r>
              <a:rPr lang="en-US" altLang="en-US" sz="2400" dirty="0">
                <a:latin typeface="Arial" pitchFamily="34" charset="0"/>
                <a:cs typeface="Arial" pitchFamily="34" charset="0"/>
              </a:rPr>
              <a:t>Do</a:t>
            </a:r>
          </a:p>
          <a:p>
            <a:pPr>
              <a:spcBef>
                <a:spcPts val="600"/>
              </a:spcBef>
              <a:spcAft>
                <a:spcPts val="600"/>
              </a:spcAft>
            </a:pPr>
            <a:r>
              <a:rPr lang="en-US" altLang="en-US" sz="2400" dirty="0">
                <a:latin typeface="Arial" pitchFamily="34" charset="0"/>
                <a:cs typeface="Arial" pitchFamily="34" charset="0"/>
              </a:rPr>
              <a:t>complete all items on the SPQ for each student in each content area;</a:t>
            </a:r>
          </a:p>
          <a:p>
            <a:pPr>
              <a:spcBef>
                <a:spcPts val="600"/>
              </a:spcBef>
              <a:spcAft>
                <a:spcPts val="600"/>
              </a:spcAft>
            </a:pPr>
            <a:r>
              <a:rPr lang="en-US" altLang="en-US" sz="2400" dirty="0">
                <a:latin typeface="Arial" pitchFamily="34" charset="0"/>
                <a:cs typeface="Arial" pitchFamily="34" charset="0"/>
              </a:rPr>
              <a:t>follow the instructions carefully; and</a:t>
            </a:r>
          </a:p>
          <a:p>
            <a:pPr>
              <a:spcBef>
                <a:spcPts val="600"/>
              </a:spcBef>
              <a:spcAft>
                <a:spcPts val="600"/>
              </a:spcAft>
            </a:pPr>
            <a:r>
              <a:rPr lang="en-US" altLang="en-US" sz="2400" dirty="0">
                <a:latin typeface="Arial" pitchFamily="34" charset="0"/>
                <a:cs typeface="Arial" pitchFamily="34" charset="0"/>
              </a:rPr>
              <a:t>complete the SPQ before the AASCD administration window begins.</a:t>
            </a:r>
          </a:p>
        </p:txBody>
      </p:sp>
      <p:sp>
        <p:nvSpPr>
          <p:cNvPr id="11" name="Content Placeholder 5"/>
          <p:cNvSpPr>
            <a:spLocks noGrp="1"/>
          </p:cNvSpPr>
          <p:nvPr>
            <p:ph sz="quarter" idx="4294967295"/>
          </p:nvPr>
        </p:nvSpPr>
        <p:spPr>
          <a:xfrm>
            <a:off x="4645025" y="1600200"/>
            <a:ext cx="4041775" cy="3786188"/>
          </a:xfrm>
        </p:spPr>
        <p:txBody>
          <a:bodyPr/>
          <a:lstStyle/>
          <a:p>
            <a:pPr>
              <a:spcBef>
                <a:spcPct val="0"/>
              </a:spcBef>
              <a:spcAft>
                <a:spcPts val="600"/>
              </a:spcAft>
              <a:buFont typeface="Wingdings 3" pitchFamily="18" charset="2"/>
              <a:buNone/>
              <a:defRPr/>
            </a:pPr>
            <a:r>
              <a:rPr lang="en-US" sz="2400" dirty="0">
                <a:latin typeface="Arial" pitchFamily="34" charset="0"/>
                <a:cs typeface="Arial" pitchFamily="34" charset="0"/>
              </a:rPr>
              <a:t>Don’t</a:t>
            </a:r>
          </a:p>
          <a:p>
            <a:pPr>
              <a:spcBef>
                <a:spcPct val="0"/>
              </a:spcBef>
              <a:spcAft>
                <a:spcPts val="600"/>
              </a:spcAft>
              <a:defRPr/>
            </a:pPr>
            <a:r>
              <a:rPr lang="en-US" sz="2400" dirty="0">
                <a:latin typeface="Arial" pitchFamily="34" charset="0"/>
                <a:cs typeface="Arial" pitchFamily="34" charset="0"/>
              </a:rPr>
              <a:t>assume that all students will begin the assessment with the same task;</a:t>
            </a:r>
          </a:p>
          <a:p>
            <a:pPr>
              <a:spcBef>
                <a:spcPct val="0"/>
              </a:spcBef>
              <a:spcAft>
                <a:spcPts val="600"/>
              </a:spcAft>
              <a:defRPr/>
            </a:pPr>
            <a:r>
              <a:rPr lang="en-US" sz="2400" dirty="0">
                <a:latin typeface="Arial" pitchFamily="34" charset="0"/>
                <a:cs typeface="Arial" pitchFamily="34" charset="0"/>
              </a:rPr>
              <a:t>assume that a given student will start at the same point in each content area; and</a:t>
            </a:r>
          </a:p>
          <a:p>
            <a:pPr>
              <a:spcBef>
                <a:spcPct val="0"/>
              </a:spcBef>
              <a:spcAft>
                <a:spcPts val="600"/>
              </a:spcAft>
              <a:defRPr/>
            </a:pPr>
            <a:r>
              <a:rPr lang="en-US" sz="2400" dirty="0">
                <a:latin typeface="Arial" pitchFamily="34" charset="0"/>
                <a:cs typeface="Arial" pitchFamily="34" charset="0"/>
              </a:rPr>
              <a:t>wait until the last minute to complete each student’s SPQ.</a:t>
            </a:r>
          </a:p>
        </p:txBody>
      </p:sp>
      <p:pic>
        <p:nvPicPr>
          <p:cNvPr id="2" name="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612775" y="228600"/>
            <a:ext cx="8153400" cy="990600"/>
          </a:xfrm>
        </p:spPr>
        <p:txBody>
          <a:bodyPr/>
          <a:lstStyle/>
          <a:p>
            <a:r>
              <a:rPr lang="en-US" altLang="en-US"/>
              <a:t>Summary</a:t>
            </a:r>
          </a:p>
        </p:txBody>
      </p:sp>
      <p:sp>
        <p:nvSpPr>
          <p:cNvPr id="3" name="Content Placeholder 2"/>
          <p:cNvSpPr>
            <a:spLocks noGrp="1"/>
          </p:cNvSpPr>
          <p:nvPr>
            <p:ph sz="quarter" idx="1"/>
          </p:nvPr>
        </p:nvSpPr>
        <p:spPr>
          <a:xfrm>
            <a:off x="687388" y="1600200"/>
            <a:ext cx="7769225" cy="2541335"/>
          </a:xfrm>
        </p:spPr>
        <p:txBody>
          <a:bodyPr>
            <a:normAutofit fontScale="92500" lnSpcReduction="10000"/>
          </a:bodyPr>
          <a:lstStyle/>
          <a:p>
            <a:pPr marL="0" indent="0">
              <a:buFont typeface="Wingdings" pitchFamily="2" charset="2"/>
              <a:buNone/>
              <a:defRPr/>
            </a:pPr>
            <a:r>
              <a:rPr lang="en-US" dirty="0">
                <a:latin typeface="Arial" charset="0"/>
                <a:cs typeface="Arial" charset="0"/>
              </a:rPr>
              <a:t>The Starting Points Table and the Student Placement Questionnaire (SPQ) provide the initial starting point for a student’s administration. The minimum number of tasks and specific tasks that </a:t>
            </a:r>
            <a:r>
              <a:rPr lang="en-US" b="1" u="sng" dirty="0">
                <a:latin typeface="Arial" charset="0"/>
                <a:cs typeface="Arial" charset="0"/>
              </a:rPr>
              <a:t>must</a:t>
            </a:r>
            <a:r>
              <a:rPr lang="en-US" dirty="0">
                <a:latin typeface="Arial" charset="0"/>
                <a:cs typeface="Arial" charset="0"/>
              </a:rPr>
              <a:t> be administered to each student for each starting point are specified below:</a:t>
            </a:r>
          </a:p>
          <a:p>
            <a:pPr>
              <a:defRPr/>
            </a:pPr>
            <a:endParaRPr lang="en-US" dirty="0"/>
          </a:p>
        </p:txBody>
      </p:sp>
      <p:sp>
        <p:nvSpPr>
          <p:cNvPr id="4" name="Slide Number Placeholder 3"/>
          <p:cNvSpPr>
            <a:spLocks noGrp="1"/>
          </p:cNvSpPr>
          <p:nvPr>
            <p:ph type="sldNum" sz="quarter" idx="10"/>
          </p:nvPr>
        </p:nvSpPr>
        <p:spPr/>
        <p:txBody>
          <a:bodyPr>
            <a:normAutofit fontScale="85000" lnSpcReduction="20000"/>
          </a:bodyPr>
          <a:lstStyle/>
          <a:p>
            <a:pPr>
              <a:defRPr/>
            </a:pPr>
            <a:fld id="{B77B4BB3-632F-40E9-968E-57E5C09DA943}" type="slidenum">
              <a:rPr lang="en-US" smtClean="0"/>
              <a:pPr>
                <a:defRPr/>
              </a:pPr>
              <a:t>49</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848836085"/>
              </p:ext>
            </p:extLst>
          </p:nvPr>
        </p:nvGraphicFramePr>
        <p:xfrm>
          <a:off x="990600" y="3962400"/>
          <a:ext cx="7467600" cy="2072752"/>
        </p:xfrm>
        <a:graphic>
          <a:graphicData uri="http://schemas.openxmlformats.org/drawingml/2006/table">
            <a:tbl>
              <a:tblPr firstRow="1" bandRow="1">
                <a:tableStyleId>{5C22544A-7EE6-4342-B048-85BDC9FD1C3A}</a:tableStyleId>
              </a:tblPr>
              <a:tblGrid>
                <a:gridCol w="3276600">
                  <a:extLst>
                    <a:ext uri="{9D8B030D-6E8A-4147-A177-3AD203B41FA5}">
                      <a16:colId xmlns="" xmlns:a16="http://schemas.microsoft.com/office/drawing/2014/main" val="20000"/>
                    </a:ext>
                  </a:extLst>
                </a:gridCol>
                <a:gridCol w="4191000">
                  <a:extLst>
                    <a:ext uri="{9D8B030D-6E8A-4147-A177-3AD203B41FA5}">
                      <a16:colId xmlns="" xmlns:a16="http://schemas.microsoft.com/office/drawing/2014/main" val="20001"/>
                    </a:ext>
                  </a:extLst>
                </a:gridCol>
              </a:tblGrid>
              <a:tr h="701068">
                <a:tc>
                  <a:txBody>
                    <a:bodyPr/>
                    <a:lstStyle/>
                    <a:p>
                      <a:pPr algn="ctr"/>
                      <a:r>
                        <a:rPr lang="en-US" sz="2000" dirty="0">
                          <a:latin typeface="Arial" pitchFamily="34" charset="0"/>
                          <a:cs typeface="Arial" pitchFamily="34" charset="0"/>
                        </a:rPr>
                        <a:t>Starting Task</a:t>
                      </a:r>
                    </a:p>
                  </a:txBody>
                  <a:tcPr marT="45734" marB="45734"/>
                </a:tc>
                <a:tc>
                  <a:txBody>
                    <a:bodyPr/>
                    <a:lstStyle/>
                    <a:p>
                      <a:pPr algn="ctr"/>
                      <a:r>
                        <a:rPr lang="en-US" sz="2000" dirty="0">
                          <a:latin typeface="Arial" pitchFamily="34" charset="0"/>
                          <a:cs typeface="Arial" pitchFamily="34" charset="0"/>
                        </a:rPr>
                        <a:t>Administer all items in </a:t>
                      </a:r>
                      <a:r>
                        <a:rPr lang="en-US" sz="2000" u="sng" dirty="0">
                          <a:latin typeface="Arial" pitchFamily="34" charset="0"/>
                          <a:cs typeface="Arial" pitchFamily="34" charset="0"/>
                        </a:rPr>
                        <a:t>at</a:t>
                      </a:r>
                      <a:r>
                        <a:rPr lang="en-US" sz="2000" u="sng" baseline="0" dirty="0">
                          <a:latin typeface="Arial" pitchFamily="34" charset="0"/>
                          <a:cs typeface="Arial" pitchFamily="34" charset="0"/>
                        </a:rPr>
                        <a:t> least </a:t>
                      </a:r>
                      <a:r>
                        <a:rPr lang="en-US" sz="2000" baseline="0" dirty="0">
                          <a:latin typeface="Arial" pitchFamily="34" charset="0"/>
                          <a:cs typeface="Arial" pitchFamily="34" charset="0"/>
                        </a:rPr>
                        <a:t>these tasks</a:t>
                      </a:r>
                      <a:endParaRPr lang="en-US" sz="2000" dirty="0">
                        <a:latin typeface="Arial" pitchFamily="34" charset="0"/>
                        <a:cs typeface="Arial" pitchFamily="34" charset="0"/>
                      </a:endParaRPr>
                    </a:p>
                  </a:txBody>
                  <a:tcPr marT="45734" marB="45734"/>
                </a:tc>
                <a:extLst>
                  <a:ext uri="{0D108BD9-81ED-4DB2-BD59-A6C34878D82A}">
                    <a16:rowId xmlns="" xmlns:a16="http://schemas.microsoft.com/office/drawing/2014/main" val="10000"/>
                  </a:ext>
                </a:extLst>
              </a:tr>
              <a:tr h="430955">
                <a:tc>
                  <a:txBody>
                    <a:bodyPr/>
                    <a:lstStyle/>
                    <a:p>
                      <a:pPr algn="ctr"/>
                      <a:r>
                        <a:rPr lang="en-US" sz="2400" dirty="0">
                          <a:latin typeface="Arial" pitchFamily="34" charset="0"/>
                          <a:cs typeface="Arial" pitchFamily="34" charset="0"/>
                        </a:rPr>
                        <a:t>Task 1</a:t>
                      </a:r>
                    </a:p>
                  </a:txBody>
                  <a:tcPr marT="45734" marB="45734"/>
                </a:tc>
                <a:tc>
                  <a:txBody>
                    <a:bodyPr/>
                    <a:lstStyle/>
                    <a:p>
                      <a:pPr algn="ctr"/>
                      <a:r>
                        <a:rPr lang="en-US" sz="2400" dirty="0">
                          <a:latin typeface="Arial" pitchFamily="34" charset="0"/>
                          <a:cs typeface="Arial" pitchFamily="34" charset="0"/>
                        </a:rPr>
                        <a:t>1–5, 13</a:t>
                      </a:r>
                    </a:p>
                  </a:txBody>
                  <a:tcPr marT="45734" marB="45734"/>
                </a:tc>
                <a:extLst>
                  <a:ext uri="{0D108BD9-81ED-4DB2-BD59-A6C34878D82A}">
                    <a16:rowId xmlns="" xmlns:a16="http://schemas.microsoft.com/office/drawing/2014/main" val="10001"/>
                  </a:ext>
                </a:extLst>
              </a:tr>
              <a:tr h="430955">
                <a:tc>
                  <a:txBody>
                    <a:bodyPr/>
                    <a:lstStyle/>
                    <a:p>
                      <a:pPr algn="ctr"/>
                      <a:r>
                        <a:rPr lang="en-US" sz="2400" dirty="0">
                          <a:latin typeface="Arial" pitchFamily="34" charset="0"/>
                          <a:cs typeface="Arial" pitchFamily="34" charset="0"/>
                        </a:rPr>
                        <a:t>Task</a:t>
                      </a:r>
                      <a:r>
                        <a:rPr lang="en-US" sz="2400" baseline="0" dirty="0">
                          <a:latin typeface="Arial" pitchFamily="34" charset="0"/>
                          <a:cs typeface="Arial" pitchFamily="34" charset="0"/>
                        </a:rPr>
                        <a:t> 3</a:t>
                      </a:r>
                      <a:endParaRPr lang="en-US" sz="2400" dirty="0">
                        <a:latin typeface="Arial" pitchFamily="34" charset="0"/>
                        <a:cs typeface="Arial" pitchFamily="34" charset="0"/>
                      </a:endParaRPr>
                    </a:p>
                  </a:txBody>
                  <a:tcPr marT="45734" marB="45734"/>
                </a:tc>
                <a:tc>
                  <a:txBody>
                    <a:bodyPr/>
                    <a:lstStyle/>
                    <a:p>
                      <a:pPr algn="ctr"/>
                      <a:r>
                        <a:rPr lang="en-US" sz="2400" dirty="0">
                          <a:latin typeface="Arial" pitchFamily="34" charset="0"/>
                          <a:cs typeface="Arial" pitchFamily="34" charset="0"/>
                        </a:rPr>
                        <a:t>3–9, 13</a:t>
                      </a:r>
                    </a:p>
                  </a:txBody>
                  <a:tcPr marT="45734" marB="45734"/>
                </a:tc>
                <a:extLst>
                  <a:ext uri="{0D108BD9-81ED-4DB2-BD59-A6C34878D82A}">
                    <a16:rowId xmlns="" xmlns:a16="http://schemas.microsoft.com/office/drawing/2014/main" val="10002"/>
                  </a:ext>
                </a:extLst>
              </a:tr>
              <a:tr h="430955">
                <a:tc>
                  <a:txBody>
                    <a:bodyPr/>
                    <a:lstStyle/>
                    <a:p>
                      <a:pPr algn="ctr"/>
                      <a:r>
                        <a:rPr lang="en-US" sz="2400" dirty="0">
                          <a:latin typeface="Arial" pitchFamily="34" charset="0"/>
                          <a:cs typeface="Arial" pitchFamily="34" charset="0"/>
                        </a:rPr>
                        <a:t>Task 6</a:t>
                      </a:r>
                    </a:p>
                  </a:txBody>
                  <a:tcPr marT="45734" marB="45734"/>
                </a:tc>
                <a:tc>
                  <a:txBody>
                    <a:bodyPr/>
                    <a:lstStyle/>
                    <a:p>
                      <a:pPr algn="ctr"/>
                      <a:r>
                        <a:rPr lang="en-US" sz="2400" dirty="0">
                          <a:latin typeface="Arial" pitchFamily="34" charset="0"/>
                          <a:cs typeface="Arial" pitchFamily="34" charset="0"/>
                        </a:rPr>
                        <a:t>6–</a:t>
                      </a:r>
                      <a:r>
                        <a:rPr lang="en-US" sz="2400" baseline="0" dirty="0">
                          <a:latin typeface="Arial" pitchFamily="34" charset="0"/>
                          <a:cs typeface="Arial" pitchFamily="34" charset="0"/>
                        </a:rPr>
                        <a:t>12, 13</a:t>
                      </a:r>
                      <a:endParaRPr lang="en-US" sz="2400" dirty="0">
                        <a:latin typeface="Arial" pitchFamily="34" charset="0"/>
                        <a:cs typeface="Arial" pitchFamily="34" charset="0"/>
                      </a:endParaRPr>
                    </a:p>
                  </a:txBody>
                  <a:tcPr marT="45734" marB="45734"/>
                </a:tc>
                <a:extLst>
                  <a:ext uri="{0D108BD9-81ED-4DB2-BD59-A6C34878D82A}">
                    <a16:rowId xmlns="" xmlns:a16="http://schemas.microsoft.com/office/drawing/2014/main" val="10003"/>
                  </a:ext>
                </a:extLst>
              </a:tr>
            </a:tbl>
          </a:graphicData>
        </a:graphic>
      </p:graphicFrame>
      <p:pic>
        <p:nvPicPr>
          <p:cNvPr id="5" name="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4225752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12775" y="228600"/>
            <a:ext cx="8153400" cy="990600"/>
          </a:xfrm>
        </p:spPr>
        <p:txBody>
          <a:bodyPr/>
          <a:lstStyle/>
          <a:p>
            <a:r>
              <a:rPr lang="en-US" altLang="en-US" dirty="0"/>
              <a:t>Who Takes the AASCD?</a:t>
            </a:r>
          </a:p>
        </p:txBody>
      </p:sp>
      <p:sp>
        <p:nvSpPr>
          <p:cNvPr id="20483" name="Content Placeholder 4"/>
          <p:cNvSpPr>
            <a:spLocks noGrp="1"/>
          </p:cNvSpPr>
          <p:nvPr>
            <p:ph sz="quarter" idx="1"/>
          </p:nvPr>
        </p:nvSpPr>
        <p:spPr>
          <a:xfrm>
            <a:off x="612775" y="1600200"/>
            <a:ext cx="8153400" cy="4495800"/>
          </a:xfrm>
        </p:spPr>
        <p:txBody>
          <a:bodyPr/>
          <a:lstStyle/>
          <a:p>
            <a:r>
              <a:rPr lang="en-US" altLang="en-US" sz="2800" dirty="0"/>
              <a:t>The reauthorized Individuals with Disabilities Education Act (IDEA, 2004) reflects the intent to extend educational accountability and reform to all students, including those with disabilities.</a:t>
            </a:r>
          </a:p>
          <a:p>
            <a:r>
              <a:rPr lang="en-US" altLang="en-US" sz="2800" dirty="0"/>
              <a:t>This legislation, along with the federal No Child Left Behind Act (NCLB), mandates that all students with disabilities be included in general state and district-wide assessment programs. </a:t>
            </a:r>
          </a:p>
          <a:p>
            <a:pPr lvl="2"/>
            <a:endParaRPr lang="en-US" altLang="en-US" sz="2800" dirty="0"/>
          </a:p>
        </p:txBody>
      </p:sp>
      <p:sp>
        <p:nvSpPr>
          <p:cNvPr id="2" name="Slide Number Placeholder 5"/>
          <p:cNvSpPr>
            <a:spLocks noGrp="1"/>
          </p:cNvSpPr>
          <p:nvPr>
            <p:ph type="sldNum" sz="quarter" idx="10"/>
          </p:nvPr>
        </p:nvSpPr>
        <p:spPr/>
        <p:txBody>
          <a:bodyPr>
            <a:normAutofit fontScale="85000" lnSpcReduction="20000"/>
          </a:bodyPr>
          <a:lstStyle/>
          <a:p>
            <a:pPr>
              <a:defRPr/>
            </a:pPr>
            <a:fld id="{5FEAF166-F041-4DBA-94B9-BB93B543ED05}" type="slidenum">
              <a:rPr lang="en-US" smtClean="0"/>
              <a:pPr>
                <a:defRPr/>
              </a:pPr>
              <a:t>5</a:t>
            </a:fld>
            <a:endParaRPr lang="en-US" dirty="0"/>
          </a:p>
        </p:txBody>
      </p:sp>
      <p:pic>
        <p:nvPicPr>
          <p:cNvPr id="4"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57896218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r>
              <a:rPr lang="en-US" sz="2800" dirty="0"/>
              <a:t>(Cont.)</a:t>
            </a:r>
          </a:p>
        </p:txBody>
      </p:sp>
      <p:sp>
        <p:nvSpPr>
          <p:cNvPr id="3" name="Content Placeholder 2"/>
          <p:cNvSpPr>
            <a:spLocks noGrp="1"/>
          </p:cNvSpPr>
          <p:nvPr>
            <p:ph sz="quarter" idx="1"/>
          </p:nvPr>
        </p:nvSpPr>
        <p:spPr/>
        <p:txBody>
          <a:bodyPr/>
          <a:lstStyle/>
          <a:p>
            <a:pPr marL="346075" lvl="1" indent="-234950" eaLnBrk="1" hangingPunct="1">
              <a:buClr>
                <a:schemeClr val="tx2"/>
              </a:buClr>
              <a:buSzPct val="50000"/>
              <a:buFont typeface="Wingdings 2" pitchFamily="18" charset="2"/>
              <a:buNone/>
            </a:pPr>
            <a:endParaRPr lang="en-US" sz="2800" dirty="0">
              <a:cs typeface="Arial" charset="0"/>
            </a:endParaRPr>
          </a:p>
          <a:p>
            <a:pPr marL="346075" lvl="1" indent="-234950" eaLnBrk="1" hangingPunct="1">
              <a:buClr>
                <a:schemeClr val="tx2"/>
              </a:buClr>
              <a:buSzPct val="50000"/>
              <a:buFont typeface="Wingdings 2" pitchFamily="18" charset="2"/>
              <a:buNone/>
            </a:pPr>
            <a:r>
              <a:rPr lang="en-US" sz="2800" dirty="0">
                <a:cs typeface="Arial" charset="0"/>
              </a:rPr>
              <a:t>Starting at </a:t>
            </a:r>
            <a:r>
              <a:rPr lang="en-US" sz="2800" b="1" dirty="0">
                <a:cs typeface="Arial" charset="0"/>
              </a:rPr>
              <a:t>Task 1</a:t>
            </a:r>
            <a:r>
              <a:rPr lang="en-US" sz="2800" dirty="0">
                <a:cs typeface="Arial" charset="0"/>
              </a:rPr>
              <a:t>: </a:t>
            </a:r>
            <a:r>
              <a:rPr lang="en-US" sz="2800" b="1" u="sng" dirty="0">
                <a:cs typeface="Arial" charset="0"/>
              </a:rPr>
              <a:t>Tasks 1–5</a:t>
            </a:r>
            <a:r>
              <a:rPr lang="en-US" sz="2800" dirty="0">
                <a:cs typeface="Arial" charset="0"/>
              </a:rPr>
              <a:t>, 6, 7, … </a:t>
            </a:r>
          </a:p>
          <a:p>
            <a:pPr marL="346075" lvl="1" indent="-234950" eaLnBrk="1" hangingPunct="1">
              <a:buClr>
                <a:schemeClr val="tx2"/>
              </a:buClr>
              <a:buSzPct val="50000"/>
              <a:buFont typeface="Wingdings 2" pitchFamily="18" charset="2"/>
              <a:buNone/>
            </a:pPr>
            <a:endParaRPr lang="en-US" sz="2800" dirty="0">
              <a:latin typeface="Rockwell" pitchFamily="18" charset="0"/>
              <a:cs typeface="Arial" charset="0"/>
            </a:endParaRPr>
          </a:p>
          <a:p>
            <a:pPr marL="346075" lvl="1" indent="-234950" eaLnBrk="1" hangingPunct="1">
              <a:buClr>
                <a:schemeClr val="tx2"/>
              </a:buClr>
              <a:buSzPct val="50000"/>
              <a:buFont typeface="Wingdings 2" pitchFamily="18" charset="2"/>
              <a:buNone/>
            </a:pPr>
            <a:endParaRPr lang="en-US" sz="2800" dirty="0">
              <a:latin typeface="Rockwell" pitchFamily="18" charset="0"/>
              <a:cs typeface="Arial" charset="0"/>
            </a:endParaRPr>
          </a:p>
          <a:p>
            <a:pPr marL="346075" lvl="1" indent="-234950" eaLnBrk="1" hangingPunct="1">
              <a:buClr>
                <a:schemeClr val="tx2"/>
              </a:buClr>
              <a:buSzPct val="50000"/>
              <a:buFont typeface="Wingdings 2" pitchFamily="18" charset="2"/>
              <a:buNone/>
            </a:pPr>
            <a:r>
              <a:rPr lang="en-US" sz="2800" dirty="0">
                <a:cs typeface="Arial" charset="0"/>
              </a:rPr>
              <a:t>Starting at </a:t>
            </a:r>
            <a:r>
              <a:rPr lang="en-US" sz="2800" b="1" dirty="0">
                <a:cs typeface="Arial" charset="0"/>
              </a:rPr>
              <a:t>Task 3</a:t>
            </a:r>
            <a:r>
              <a:rPr lang="en-US" sz="2800" dirty="0">
                <a:cs typeface="Arial" charset="0"/>
              </a:rPr>
              <a:t>: </a:t>
            </a:r>
            <a:r>
              <a:rPr lang="en-US" sz="2800" b="1" u="sng" dirty="0">
                <a:cs typeface="Arial" charset="0"/>
              </a:rPr>
              <a:t>Tasks 3–9</a:t>
            </a:r>
            <a:r>
              <a:rPr lang="en-US" sz="2800" dirty="0">
                <a:cs typeface="Arial" charset="0"/>
              </a:rPr>
              <a:t>, 10, 11, … </a:t>
            </a:r>
          </a:p>
          <a:p>
            <a:pPr marL="346075" lvl="1" indent="-234950" eaLnBrk="1" hangingPunct="1">
              <a:buClr>
                <a:schemeClr val="tx2"/>
              </a:buClr>
              <a:buSzPct val="50000"/>
              <a:buFont typeface="Wingdings 2" pitchFamily="18" charset="2"/>
              <a:buNone/>
            </a:pPr>
            <a:endParaRPr lang="en-US" sz="2800" dirty="0">
              <a:latin typeface="Rockwell" pitchFamily="18" charset="0"/>
              <a:cs typeface="Arial" charset="0"/>
            </a:endParaRPr>
          </a:p>
          <a:p>
            <a:pPr marL="346075" lvl="1" indent="-234950" eaLnBrk="1" hangingPunct="1">
              <a:buClr>
                <a:schemeClr val="tx2"/>
              </a:buClr>
              <a:buSzPct val="50000"/>
              <a:buFont typeface="Wingdings 2" pitchFamily="18" charset="2"/>
              <a:buNone/>
            </a:pPr>
            <a:endParaRPr lang="en-US" sz="2800" dirty="0">
              <a:latin typeface="Rockwell" pitchFamily="18" charset="0"/>
              <a:cs typeface="Arial" charset="0"/>
            </a:endParaRPr>
          </a:p>
          <a:p>
            <a:pPr marL="346075" lvl="1" indent="-234950" eaLnBrk="1" hangingPunct="1">
              <a:buClr>
                <a:schemeClr val="tx2"/>
              </a:buClr>
              <a:buSzPct val="50000"/>
              <a:buFont typeface="Wingdings 2" pitchFamily="18" charset="2"/>
              <a:buNone/>
            </a:pPr>
            <a:r>
              <a:rPr lang="en-US" sz="2800" dirty="0">
                <a:cs typeface="Arial" charset="0"/>
              </a:rPr>
              <a:t>Starting at </a:t>
            </a:r>
            <a:r>
              <a:rPr lang="en-US" sz="2800" b="1" dirty="0">
                <a:cs typeface="Arial" charset="0"/>
              </a:rPr>
              <a:t>Task 6</a:t>
            </a:r>
            <a:r>
              <a:rPr lang="en-US" sz="2800" dirty="0">
                <a:cs typeface="Arial" charset="0"/>
              </a:rPr>
              <a:t>: </a:t>
            </a:r>
            <a:r>
              <a:rPr lang="en-US" sz="2800" b="1" u="sng" dirty="0">
                <a:cs typeface="Arial" charset="0"/>
              </a:rPr>
              <a:t>Tasks 6–12</a:t>
            </a:r>
          </a:p>
          <a:p>
            <a:endParaRPr lang="en-US" dirty="0"/>
          </a:p>
        </p:txBody>
      </p:sp>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50</a:t>
            </a:fld>
            <a:endParaRPr lang="en-US" dirty="0"/>
          </a:p>
        </p:txBody>
      </p:sp>
      <p:sp>
        <p:nvSpPr>
          <p:cNvPr id="8" name="AutoShape 7"/>
          <p:cNvSpPr>
            <a:spLocks noChangeArrowheads="1"/>
          </p:cNvSpPr>
          <p:nvPr/>
        </p:nvSpPr>
        <p:spPr bwMode="auto">
          <a:xfrm>
            <a:off x="2898648" y="2919977"/>
            <a:ext cx="5867400" cy="533400"/>
          </a:xfrm>
          <a:prstGeom prst="flowChartAlternateProcess">
            <a:avLst/>
          </a:prstGeom>
          <a:solidFill>
            <a:srgbClr val="0033CC"/>
          </a:solidFill>
          <a:ln w="9525">
            <a:solidFill>
              <a:schemeClr val="tx1"/>
            </a:solidFill>
            <a:miter lim="800000"/>
            <a:headEnd/>
            <a:tailEnd/>
          </a:ln>
        </p:spPr>
        <p:txBody>
          <a:bodyPr wrap="none" anchor="ctr"/>
          <a:lstStyle/>
          <a:p>
            <a:pPr algn="ctr">
              <a:defRPr/>
            </a:pPr>
            <a:r>
              <a:rPr lang="en-US" sz="3200" b="1" dirty="0">
                <a:solidFill>
                  <a:schemeClr val="bg1"/>
                </a:solidFill>
                <a:latin typeface="Arial" pitchFamily="34" charset="0"/>
              </a:rPr>
              <a:t>1 2 3 4 5 </a:t>
            </a:r>
            <a:r>
              <a:rPr lang="en-US" sz="3200" b="1" dirty="0">
                <a:solidFill>
                  <a:schemeClr val="tx1">
                    <a:lumMod val="65000"/>
                    <a:lumOff val="35000"/>
                  </a:schemeClr>
                </a:solidFill>
                <a:latin typeface="Arial" pitchFamily="34" charset="0"/>
              </a:rPr>
              <a:t>6 7</a:t>
            </a:r>
            <a:r>
              <a:rPr lang="en-US" sz="3200" dirty="0">
                <a:solidFill>
                  <a:schemeClr val="tx1">
                    <a:lumMod val="65000"/>
                    <a:lumOff val="35000"/>
                  </a:schemeClr>
                </a:solidFill>
                <a:latin typeface="Arial" pitchFamily="34" charset="0"/>
              </a:rPr>
              <a:t> </a:t>
            </a:r>
            <a:r>
              <a:rPr lang="en-US" sz="3200" b="1" dirty="0">
                <a:solidFill>
                  <a:schemeClr val="tx1">
                    <a:lumMod val="65000"/>
                    <a:lumOff val="35000"/>
                  </a:schemeClr>
                </a:solidFill>
                <a:latin typeface="Arial" pitchFamily="34" charset="0"/>
              </a:rPr>
              <a:t>8 9</a:t>
            </a:r>
            <a:r>
              <a:rPr lang="en-US" sz="3200" dirty="0">
                <a:solidFill>
                  <a:schemeClr val="tx1">
                    <a:lumMod val="65000"/>
                    <a:lumOff val="35000"/>
                  </a:schemeClr>
                </a:solidFill>
                <a:latin typeface="Arial" pitchFamily="34" charset="0"/>
              </a:rPr>
              <a:t> </a:t>
            </a:r>
            <a:r>
              <a:rPr lang="en-US" sz="3200" b="1" dirty="0">
                <a:solidFill>
                  <a:schemeClr val="tx1">
                    <a:lumMod val="65000"/>
                    <a:lumOff val="35000"/>
                  </a:schemeClr>
                </a:solidFill>
                <a:latin typeface="Arial" pitchFamily="34" charset="0"/>
              </a:rPr>
              <a:t>10 11 12 </a:t>
            </a:r>
            <a:r>
              <a:rPr lang="en-US" sz="3200" b="1" dirty="0">
                <a:solidFill>
                  <a:schemeClr val="bg1"/>
                </a:solidFill>
                <a:latin typeface="Arial" pitchFamily="34" charset="0"/>
              </a:rPr>
              <a:t>13</a:t>
            </a:r>
          </a:p>
        </p:txBody>
      </p:sp>
      <p:sp>
        <p:nvSpPr>
          <p:cNvPr id="9" name="AutoShape 7"/>
          <p:cNvSpPr>
            <a:spLocks noChangeArrowheads="1"/>
          </p:cNvSpPr>
          <p:nvPr/>
        </p:nvSpPr>
        <p:spPr bwMode="auto">
          <a:xfrm>
            <a:off x="3907536" y="4362539"/>
            <a:ext cx="4953000" cy="546265"/>
          </a:xfrm>
          <a:prstGeom prst="flowChartAlternateProcess">
            <a:avLst/>
          </a:prstGeom>
          <a:solidFill>
            <a:srgbClr val="0033CC"/>
          </a:solidFill>
          <a:ln w="9525">
            <a:solidFill>
              <a:sysClr val="windowText" lastClr="000000"/>
            </a:solidFill>
            <a:miter lim="800000"/>
            <a:headEnd/>
            <a:tailEnd/>
          </a:ln>
        </p:spPr>
        <p:txBody>
          <a:bodyPr wrap="none" anchor="ctr"/>
          <a:lstStyle/>
          <a:p>
            <a:pPr algn="ctr" fontAlgn="auto">
              <a:spcBef>
                <a:spcPts val="0"/>
              </a:spcBef>
              <a:spcAft>
                <a:spcPts val="0"/>
              </a:spcAft>
              <a:defRPr/>
            </a:pPr>
            <a:r>
              <a:rPr lang="en-US" sz="3200" b="1" kern="0" dirty="0">
                <a:solidFill>
                  <a:schemeClr val="bg1"/>
                </a:solidFill>
                <a:latin typeface="Arial" charset="0"/>
              </a:rPr>
              <a:t>3 4 5 6 7</a:t>
            </a:r>
            <a:r>
              <a:rPr lang="en-US" sz="3200" kern="0" dirty="0">
                <a:solidFill>
                  <a:schemeClr val="bg1"/>
                </a:solidFill>
                <a:latin typeface="Arial" charset="0"/>
              </a:rPr>
              <a:t> </a:t>
            </a:r>
            <a:r>
              <a:rPr lang="en-US" sz="3200" b="1" kern="0" dirty="0">
                <a:solidFill>
                  <a:schemeClr val="bg1"/>
                </a:solidFill>
                <a:latin typeface="Arial" charset="0"/>
              </a:rPr>
              <a:t>8 9</a:t>
            </a:r>
            <a:r>
              <a:rPr lang="en-US" sz="3200" kern="0" dirty="0">
                <a:solidFill>
                  <a:schemeClr val="bg1"/>
                </a:solidFill>
                <a:latin typeface="Arial" charset="0"/>
              </a:rPr>
              <a:t> </a:t>
            </a:r>
            <a:r>
              <a:rPr lang="en-US" sz="3200" b="1" kern="0" dirty="0">
                <a:solidFill>
                  <a:schemeClr val="tx1">
                    <a:lumMod val="50000"/>
                    <a:lumOff val="50000"/>
                  </a:schemeClr>
                </a:solidFill>
                <a:latin typeface="Arial" charset="0"/>
              </a:rPr>
              <a:t>10 11 12 </a:t>
            </a:r>
            <a:r>
              <a:rPr lang="en-US" sz="3200" b="1" kern="0" dirty="0">
                <a:solidFill>
                  <a:schemeClr val="bg1"/>
                </a:solidFill>
                <a:latin typeface="Arial" charset="0"/>
              </a:rPr>
              <a:t>13</a:t>
            </a:r>
          </a:p>
        </p:txBody>
      </p:sp>
      <p:sp>
        <p:nvSpPr>
          <p:cNvPr id="10" name="AutoShape 8"/>
          <p:cNvSpPr>
            <a:spLocks noChangeArrowheads="1"/>
          </p:cNvSpPr>
          <p:nvPr/>
        </p:nvSpPr>
        <p:spPr bwMode="auto">
          <a:xfrm>
            <a:off x="4765548" y="5718974"/>
            <a:ext cx="4114800" cy="508000"/>
          </a:xfrm>
          <a:prstGeom prst="flowChartAlternateProcess">
            <a:avLst/>
          </a:prstGeom>
          <a:solidFill>
            <a:srgbClr val="0033CC"/>
          </a:solidFill>
          <a:ln w="9525">
            <a:solidFill>
              <a:sysClr val="windowText" lastClr="000000"/>
            </a:solidFill>
            <a:miter lim="800000"/>
            <a:headEnd/>
            <a:tailEnd/>
          </a:ln>
        </p:spPr>
        <p:txBody>
          <a:bodyPr wrap="none" anchor="ctr"/>
          <a:lstStyle/>
          <a:p>
            <a:pPr algn="ctr" fontAlgn="auto">
              <a:spcBef>
                <a:spcPts val="0"/>
              </a:spcBef>
              <a:spcAft>
                <a:spcPts val="0"/>
              </a:spcAft>
              <a:defRPr/>
            </a:pPr>
            <a:r>
              <a:rPr lang="en-US" sz="3200" b="1" kern="0" dirty="0">
                <a:solidFill>
                  <a:schemeClr val="bg1"/>
                </a:solidFill>
                <a:latin typeface="Arial" charset="0"/>
              </a:rPr>
              <a:t>6 7 8 9 10 11 12 13</a:t>
            </a:r>
          </a:p>
        </p:txBody>
      </p:sp>
      <p:sp>
        <p:nvSpPr>
          <p:cNvPr id="11" name="TextBox 7"/>
          <p:cNvSpPr txBox="1">
            <a:spLocks noChangeArrowheads="1"/>
          </p:cNvSpPr>
          <p:nvPr/>
        </p:nvSpPr>
        <p:spPr bwMode="auto">
          <a:xfrm>
            <a:off x="7658100" y="2031599"/>
            <a:ext cx="11430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en-US" sz="1600" dirty="0">
                <a:latin typeface="Arial" pitchFamily="34" charset="0"/>
              </a:rPr>
              <a:t>Field Test Task</a:t>
            </a:r>
          </a:p>
        </p:txBody>
      </p:sp>
      <p:sp>
        <p:nvSpPr>
          <p:cNvPr id="12" name="TextBox 7"/>
          <p:cNvSpPr txBox="1">
            <a:spLocks noChangeArrowheads="1"/>
          </p:cNvSpPr>
          <p:nvPr/>
        </p:nvSpPr>
        <p:spPr bwMode="auto">
          <a:xfrm>
            <a:off x="7866560" y="3513698"/>
            <a:ext cx="11430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en-US" sz="1600" dirty="0">
                <a:latin typeface="Arial" pitchFamily="34" charset="0"/>
              </a:rPr>
              <a:t>Field Test Task</a:t>
            </a:r>
          </a:p>
        </p:txBody>
      </p:sp>
      <p:sp>
        <p:nvSpPr>
          <p:cNvPr id="13" name="TextBox 7"/>
          <p:cNvSpPr txBox="1">
            <a:spLocks noChangeArrowheads="1"/>
          </p:cNvSpPr>
          <p:nvPr/>
        </p:nvSpPr>
        <p:spPr bwMode="auto">
          <a:xfrm>
            <a:off x="7866560" y="4987392"/>
            <a:ext cx="11430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en-US" sz="1600" dirty="0">
                <a:latin typeface="Arial" pitchFamily="34" charset="0"/>
              </a:rPr>
              <a:t>Field Test Task</a:t>
            </a:r>
          </a:p>
        </p:txBody>
      </p:sp>
      <p:cxnSp>
        <p:nvCxnSpPr>
          <p:cNvPr id="14" name="Straight Arrow Connector 13"/>
          <p:cNvCxnSpPr/>
          <p:nvPr/>
        </p:nvCxnSpPr>
        <p:spPr>
          <a:xfrm flipV="1">
            <a:off x="8229600" y="2641600"/>
            <a:ext cx="0" cy="254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458200" y="4108539"/>
            <a:ext cx="0" cy="254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474149" y="5589215"/>
            <a:ext cx="0" cy="2005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868412" y="2989000"/>
            <a:ext cx="722376" cy="3822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20" name="Oval 19"/>
          <p:cNvSpPr/>
          <p:nvPr/>
        </p:nvSpPr>
        <p:spPr>
          <a:xfrm>
            <a:off x="8015097" y="5789785"/>
            <a:ext cx="733806" cy="3822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21" name="Oval 20"/>
          <p:cNvSpPr/>
          <p:nvPr/>
        </p:nvSpPr>
        <p:spPr>
          <a:xfrm>
            <a:off x="8066532" y="4451439"/>
            <a:ext cx="783336" cy="3822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pic>
        <p:nvPicPr>
          <p:cNvPr id="5" name="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37238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4"/>
          <p:cNvSpPr>
            <a:spLocks noGrp="1"/>
          </p:cNvSpPr>
          <p:nvPr>
            <p:ph type="title"/>
          </p:nvPr>
        </p:nvSpPr>
        <p:spPr/>
        <p:txBody>
          <a:bodyPr/>
          <a:lstStyle/>
          <a:p>
            <a:r>
              <a:rPr lang="en-US" altLang="en-US" dirty="0">
                <a:solidFill>
                  <a:schemeClr val="tx1"/>
                </a:solidFill>
                <a:latin typeface="Arial" pitchFamily="34" charset="0"/>
                <a:cs typeface="Arial" pitchFamily="34" charset="0"/>
              </a:rPr>
              <a:t>Starting Point Adjustments</a:t>
            </a:r>
          </a:p>
        </p:txBody>
      </p:sp>
      <p:sp>
        <p:nvSpPr>
          <p:cNvPr id="4" name="Slide Number Placeholder 3"/>
          <p:cNvSpPr>
            <a:spLocks noGrp="1"/>
          </p:cNvSpPr>
          <p:nvPr>
            <p:ph type="sldNum" sz="quarter" idx="4294967295"/>
          </p:nvPr>
        </p:nvSpPr>
        <p:spPr/>
        <p:txBody>
          <a:bodyPr>
            <a:normAutofit fontScale="85000" lnSpcReduction="20000"/>
          </a:bodyPr>
          <a:lstStyle/>
          <a:p>
            <a:pPr>
              <a:defRPr/>
            </a:pPr>
            <a:fld id="{EE4632B9-5668-4C15-84B1-90E042C7562A}" type="slidenum">
              <a:rPr lang="en-US" smtClean="0"/>
              <a:pPr>
                <a:defRPr/>
              </a:pPr>
              <a:t>51</a:t>
            </a:fld>
            <a:endParaRPr lang="en-US" dirty="0"/>
          </a:p>
        </p:txBody>
      </p:sp>
      <p:pic>
        <p:nvPicPr>
          <p:cNvPr id="2" name="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Content Placeholder 2"/>
          <p:cNvSpPr>
            <a:spLocks noGrp="1"/>
          </p:cNvSpPr>
          <p:nvPr>
            <p:ph sz="quarter" idx="1"/>
          </p:nvPr>
        </p:nvSpPr>
        <p:spPr>
          <a:xfrm>
            <a:off x="612775" y="1600200"/>
            <a:ext cx="7845425" cy="4495800"/>
          </a:xfrm>
        </p:spPr>
        <p:txBody>
          <a:bodyPr/>
          <a:lstStyle/>
          <a:p>
            <a:r>
              <a:rPr lang="en-US" sz="2800" dirty="0"/>
              <a:t>Determine where to begin the assessment</a:t>
            </a:r>
            <a:endParaRPr lang="en-US" sz="2000" dirty="0"/>
          </a:p>
          <a:p>
            <a:pPr lvl="1"/>
            <a:r>
              <a:rPr lang="en-US" sz="2000" dirty="0"/>
              <a:t> Task 1, 3, or 6</a:t>
            </a:r>
          </a:p>
          <a:p>
            <a:endParaRPr lang="en-US" sz="2800" dirty="0"/>
          </a:p>
          <a:p>
            <a:pPr lvl="1"/>
            <a:endParaRPr lang="en-US" sz="2800" dirty="0"/>
          </a:p>
          <a:p>
            <a:pPr lvl="1"/>
            <a:endParaRPr lang="en-US" sz="2800" dirty="0"/>
          </a:p>
          <a:p>
            <a:pPr lvl="1"/>
            <a:endParaRPr lang="en-US" sz="2800" dirty="0"/>
          </a:p>
          <a:p>
            <a:pPr lvl="1"/>
            <a:endParaRPr lang="en-US" sz="2800" dirty="0"/>
          </a:p>
          <a:p>
            <a:pPr lvl="1"/>
            <a:endParaRPr lang="en-US" sz="2800" dirty="0"/>
          </a:p>
          <a:p>
            <a:pPr lvl="1"/>
            <a:r>
              <a:rPr lang="en-US" sz="2000" dirty="0"/>
              <a:t>Starting Task 3: drop back to Task 1</a:t>
            </a:r>
          </a:p>
          <a:p>
            <a:pPr lvl="1"/>
            <a:r>
              <a:rPr lang="en-US" sz="2000" dirty="0"/>
              <a:t>Starting Task 6: drop back to Task 3</a:t>
            </a:r>
          </a:p>
          <a:p>
            <a:endParaRPr lang="en-US" altLang="en-US" sz="2800" dirty="0"/>
          </a:p>
        </p:txBody>
      </p:sp>
      <p:graphicFrame>
        <p:nvGraphicFramePr>
          <p:cNvPr id="5" name="Content Placeholder 4"/>
          <p:cNvGraphicFramePr>
            <a:graphicFrameLocks/>
          </p:cNvGraphicFramePr>
          <p:nvPr>
            <p:extLst>
              <p:ext uri="{D42A27DB-BD31-4B8C-83A1-F6EECF244321}">
                <p14:modId xmlns:p14="http://schemas.microsoft.com/office/powerpoint/2010/main" val="3595193220"/>
              </p:ext>
            </p:extLst>
          </p:nvPr>
        </p:nvGraphicFramePr>
        <p:xfrm>
          <a:off x="1448594" y="2514600"/>
          <a:ext cx="6246812" cy="289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4930" name="Title 1"/>
          <p:cNvSpPr>
            <a:spLocks noGrp="1"/>
          </p:cNvSpPr>
          <p:nvPr>
            <p:ph type="title"/>
          </p:nvPr>
        </p:nvSpPr>
        <p:spPr>
          <a:xfrm>
            <a:off x="612775" y="228600"/>
            <a:ext cx="8153400" cy="990600"/>
          </a:xfrm>
        </p:spPr>
        <p:txBody>
          <a:bodyPr/>
          <a:lstStyle/>
          <a:p>
            <a:r>
              <a:rPr lang="en-US" altLang="en-US" dirty="0"/>
              <a:t>Entry Points–Starting Task</a:t>
            </a:r>
          </a:p>
        </p:txBody>
      </p:sp>
      <p:sp>
        <p:nvSpPr>
          <p:cNvPr id="4" name="Slide Number Placeholder 3"/>
          <p:cNvSpPr>
            <a:spLocks noGrp="1"/>
          </p:cNvSpPr>
          <p:nvPr>
            <p:ph type="sldNum" sz="quarter" idx="10"/>
          </p:nvPr>
        </p:nvSpPr>
        <p:spPr/>
        <p:txBody>
          <a:bodyPr>
            <a:normAutofit fontScale="85000" lnSpcReduction="20000"/>
          </a:bodyPr>
          <a:lstStyle/>
          <a:p>
            <a:pPr>
              <a:defRPr/>
            </a:pPr>
            <a:fld id="{DCB42EFC-4F1D-4C96-9703-1A9AC87558F1}" type="slidenum">
              <a:rPr lang="en-US" smtClean="0"/>
              <a:pPr>
                <a:defRPr/>
              </a:pPr>
              <a:t>52</a:t>
            </a:fld>
            <a:endParaRPr lang="en-US" dirty="0"/>
          </a:p>
        </p:txBody>
      </p:sp>
      <p:pic>
        <p:nvPicPr>
          <p:cNvPr id="2" name="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4"/>
          <p:cNvSpPr>
            <a:spLocks noGrp="1"/>
          </p:cNvSpPr>
          <p:nvPr>
            <p:ph type="title"/>
          </p:nvPr>
        </p:nvSpPr>
        <p:spPr/>
        <p:txBody>
          <a:bodyPr/>
          <a:lstStyle/>
          <a:p>
            <a:r>
              <a:rPr lang="en-US" altLang="en-US" dirty="0">
                <a:solidFill>
                  <a:schemeClr val="tx1"/>
                </a:solidFill>
                <a:latin typeface="Arial" pitchFamily="34" charset="0"/>
                <a:cs typeface="Arial" pitchFamily="34" charset="0"/>
              </a:rPr>
              <a:t>Concluding Tasks</a:t>
            </a:r>
          </a:p>
        </p:txBody>
      </p:sp>
      <p:sp>
        <p:nvSpPr>
          <p:cNvPr id="4" name="Slide Number Placeholder 3"/>
          <p:cNvSpPr>
            <a:spLocks noGrp="1"/>
          </p:cNvSpPr>
          <p:nvPr>
            <p:ph type="sldNum" sz="quarter" idx="4294967295"/>
          </p:nvPr>
        </p:nvSpPr>
        <p:spPr/>
        <p:txBody>
          <a:bodyPr>
            <a:normAutofit fontScale="85000" lnSpcReduction="20000"/>
          </a:bodyPr>
          <a:lstStyle/>
          <a:p>
            <a:pPr>
              <a:defRPr/>
            </a:pPr>
            <a:fld id="{11FBA9F2-E39F-4E9A-8DF8-83FCC294D03D}" type="slidenum">
              <a:rPr lang="en-US" smtClean="0"/>
              <a:pPr>
                <a:defRPr/>
              </a:pPr>
              <a:t>53</a:t>
            </a:fld>
            <a:endParaRPr lang="en-US" dirty="0"/>
          </a:p>
        </p:txBody>
      </p:sp>
      <p:pic>
        <p:nvPicPr>
          <p:cNvPr id="2" name="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3"/>
          <p:cNvSpPr>
            <a:spLocks noGrp="1"/>
          </p:cNvSpPr>
          <p:nvPr>
            <p:ph type="title"/>
          </p:nvPr>
        </p:nvSpPr>
        <p:spPr>
          <a:xfrm>
            <a:off x="612775" y="228600"/>
            <a:ext cx="8153400" cy="990600"/>
          </a:xfrm>
        </p:spPr>
        <p:txBody>
          <a:bodyPr/>
          <a:lstStyle/>
          <a:p>
            <a:r>
              <a:rPr lang="en-US" altLang="en-US" dirty="0"/>
              <a:t>Concluding Task</a:t>
            </a:r>
          </a:p>
        </p:txBody>
      </p:sp>
      <p:sp>
        <p:nvSpPr>
          <p:cNvPr id="131075" name="Content Placeholder 4"/>
          <p:cNvSpPr>
            <a:spLocks noGrp="1"/>
          </p:cNvSpPr>
          <p:nvPr>
            <p:ph sz="quarter" idx="1"/>
          </p:nvPr>
        </p:nvSpPr>
        <p:spPr>
          <a:xfrm>
            <a:off x="612775" y="1600200"/>
            <a:ext cx="8153400" cy="4495800"/>
          </a:xfrm>
        </p:spPr>
        <p:txBody>
          <a:bodyPr/>
          <a:lstStyle/>
          <a:p>
            <a:r>
              <a:rPr lang="en-US" altLang="en-US" dirty="0"/>
              <a:t>If the student </a:t>
            </a:r>
            <a:r>
              <a:rPr lang="en-US" sz="3200" b="1" dirty="0">
                <a:latin typeface="Arial" charset="0"/>
                <a:cs typeface="Arial" charset="0"/>
              </a:rPr>
              <a:t>earns </a:t>
            </a:r>
            <a:r>
              <a:rPr lang="en-US" sz="3200" b="1" u="sng" dirty="0">
                <a:solidFill>
                  <a:srgbClr val="FF0000"/>
                </a:solidFill>
                <a:latin typeface="Arial" charset="0"/>
                <a:cs typeface="Arial" charset="0"/>
              </a:rPr>
              <a:t>six</a:t>
            </a:r>
            <a:r>
              <a:rPr lang="en-US" sz="3200" b="1" dirty="0">
                <a:latin typeface="Arial" charset="0"/>
                <a:cs typeface="Arial" charset="0"/>
              </a:rPr>
              <a:t> or more points </a:t>
            </a:r>
            <a:r>
              <a:rPr lang="en-US" sz="3200" dirty="0">
                <a:latin typeface="Arial" charset="0"/>
                <a:cs typeface="Arial" charset="0"/>
              </a:rPr>
              <a:t>o</a:t>
            </a:r>
            <a:r>
              <a:rPr lang="en-US" altLang="en-US" dirty="0"/>
              <a:t>n the last required task, continue to the next task using the following directions.</a:t>
            </a:r>
          </a:p>
          <a:p>
            <a:endParaRPr lang="en-US" altLang="en-US" dirty="0"/>
          </a:p>
        </p:txBody>
      </p:sp>
      <p:pic>
        <p:nvPicPr>
          <p:cNvPr id="2" name="Picture 2" descr="C:\Users\lwright\AppData\Local\Microsoft\Windows\Temporary Internet Files\Content.IE5\NV1N6ZVF\MC90001409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3836567"/>
            <a:ext cx="2286000" cy="2107033"/>
          </a:xfrm>
          <a:prstGeom prst="rect">
            <a:avLst/>
          </a:prstGeom>
          <a:noFill/>
          <a:extLst>
            <a:ext uri="{909E8E84-426E-40DD-AFC4-6F175D3DCCD1}">
              <a14:hiddenFill xmlns:a14="http://schemas.microsoft.com/office/drawing/2010/main">
                <a:solidFill>
                  <a:srgbClr val="FFFFFF"/>
                </a:solidFill>
              </a14:hiddenFill>
            </a:ext>
          </a:extLst>
        </p:spPr>
      </p:pic>
      <p:pic>
        <p:nvPicPr>
          <p:cNvPr id="3" name="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612775" y="228600"/>
            <a:ext cx="8153400" cy="990600"/>
          </a:xfrm>
        </p:spPr>
        <p:txBody>
          <a:bodyPr/>
          <a:lstStyle/>
          <a:p>
            <a:r>
              <a:rPr lang="en-US" altLang="en-US" dirty="0"/>
              <a:t>Ending Point Summary</a:t>
            </a:r>
          </a:p>
        </p:txBody>
      </p:sp>
      <p:sp>
        <p:nvSpPr>
          <p:cNvPr id="134147" name="Content Placeholder 2"/>
          <p:cNvSpPr>
            <a:spLocks noGrp="1"/>
          </p:cNvSpPr>
          <p:nvPr>
            <p:ph sz="quarter" idx="1"/>
          </p:nvPr>
        </p:nvSpPr>
        <p:spPr>
          <a:xfrm>
            <a:off x="612775" y="1752600"/>
            <a:ext cx="8226425" cy="5029200"/>
          </a:xfrm>
        </p:spPr>
        <p:txBody>
          <a:bodyPr/>
          <a:lstStyle/>
          <a:p>
            <a:pPr eaLnBrk="1" hangingPunct="1">
              <a:buFont typeface="Wingdings 2" pitchFamily="18" charset="2"/>
              <a:buNone/>
            </a:pPr>
            <a:r>
              <a:rPr lang="en-US" altLang="en-US" dirty="0"/>
              <a:t>Possibilities</a:t>
            </a:r>
          </a:p>
          <a:p>
            <a:pPr lvl="1" eaLnBrk="1" hangingPunct="1">
              <a:buFont typeface="Verdana" pitchFamily="34" charset="0"/>
              <a:buNone/>
            </a:pPr>
            <a:r>
              <a:rPr lang="en-US" altLang="en-US" sz="3200" dirty="0"/>
              <a:t>Successful on Task 5 </a:t>
            </a:r>
          </a:p>
          <a:p>
            <a:pPr lvl="1" eaLnBrk="1" hangingPunct="1">
              <a:buFont typeface="Verdana" pitchFamily="34" charset="0"/>
              <a:buNone/>
            </a:pPr>
            <a:endParaRPr lang="en-US" altLang="en-US" sz="3200" dirty="0"/>
          </a:p>
          <a:p>
            <a:pPr lvl="1" eaLnBrk="1" hangingPunct="1">
              <a:buFont typeface="Verdana" pitchFamily="34" charset="0"/>
              <a:buNone/>
            </a:pPr>
            <a:endParaRPr lang="en-US" altLang="en-US" sz="1600" dirty="0"/>
          </a:p>
          <a:p>
            <a:pPr lvl="1" eaLnBrk="1" hangingPunct="1">
              <a:buFont typeface="Verdana" pitchFamily="34" charset="0"/>
              <a:buNone/>
            </a:pPr>
            <a:r>
              <a:rPr lang="en-US" altLang="en-US" sz="3200" dirty="0"/>
              <a:t>Successful on Task 9</a:t>
            </a:r>
          </a:p>
          <a:p>
            <a:pPr lvl="1" eaLnBrk="1" hangingPunct="1">
              <a:buFont typeface="Verdana" pitchFamily="34" charset="0"/>
              <a:buNone/>
            </a:pPr>
            <a:endParaRPr lang="en-US" altLang="en-US" sz="3200" dirty="0"/>
          </a:p>
          <a:p>
            <a:pPr lvl="1" eaLnBrk="1" hangingPunct="1">
              <a:buFont typeface="Verdana" pitchFamily="34" charset="0"/>
              <a:buNone/>
            </a:pPr>
            <a:endParaRPr lang="en-US" altLang="en-US" sz="1400" dirty="0"/>
          </a:p>
          <a:p>
            <a:pPr lvl="1" eaLnBrk="1" hangingPunct="1">
              <a:buFont typeface="Verdana" pitchFamily="34" charset="0"/>
              <a:buNone/>
            </a:pPr>
            <a:r>
              <a:rPr lang="en-US" altLang="en-US" sz="3200" dirty="0"/>
              <a:t>Successful on Task 12</a:t>
            </a:r>
          </a:p>
          <a:p>
            <a:endParaRPr lang="en-US" altLang="en-US" dirty="0"/>
          </a:p>
        </p:txBody>
      </p:sp>
      <p:sp>
        <p:nvSpPr>
          <p:cNvPr id="4" name="Slide Number Placeholder 3"/>
          <p:cNvSpPr>
            <a:spLocks noGrp="1"/>
          </p:cNvSpPr>
          <p:nvPr>
            <p:ph type="sldNum" sz="quarter" idx="10"/>
          </p:nvPr>
        </p:nvSpPr>
        <p:spPr/>
        <p:txBody>
          <a:bodyPr>
            <a:normAutofit fontScale="85000" lnSpcReduction="20000"/>
          </a:bodyPr>
          <a:lstStyle/>
          <a:p>
            <a:pPr>
              <a:defRPr/>
            </a:pPr>
            <a:fld id="{FE00941A-CF91-49C0-BAE4-D3FBBB8D9DE7}" type="slidenum">
              <a:rPr lang="en-US" smtClean="0"/>
              <a:pPr>
                <a:defRPr/>
              </a:pPr>
              <a:t>55</a:t>
            </a:fld>
            <a:endParaRPr lang="en-US" dirty="0"/>
          </a:p>
        </p:txBody>
      </p:sp>
      <p:sp>
        <p:nvSpPr>
          <p:cNvPr id="11" name="AutoShape 6"/>
          <p:cNvSpPr>
            <a:spLocks noChangeArrowheads="1"/>
          </p:cNvSpPr>
          <p:nvPr/>
        </p:nvSpPr>
        <p:spPr bwMode="auto">
          <a:xfrm>
            <a:off x="2971800" y="2895600"/>
            <a:ext cx="5791200" cy="533400"/>
          </a:xfrm>
          <a:prstGeom prst="flowChartAlternateProcess">
            <a:avLst/>
          </a:prstGeom>
          <a:solidFill>
            <a:srgbClr val="0033CC"/>
          </a:solidFill>
          <a:ln w="9525">
            <a:solidFill>
              <a:sysClr val="windowText" lastClr="000000"/>
            </a:solidFill>
            <a:miter lim="800000"/>
            <a:headEnd/>
            <a:tailEnd/>
          </a:ln>
        </p:spPr>
        <p:txBody>
          <a:bodyPr wrap="none" anchor="ctr"/>
          <a:lstStyle/>
          <a:p>
            <a:pPr algn="ctr" fontAlgn="auto">
              <a:spcBef>
                <a:spcPts val="0"/>
              </a:spcBef>
              <a:spcAft>
                <a:spcPts val="0"/>
              </a:spcAft>
              <a:defRPr/>
            </a:pPr>
            <a:r>
              <a:rPr lang="en-US" sz="3200" b="1" kern="0" dirty="0">
                <a:solidFill>
                  <a:schemeClr val="bg1"/>
                </a:solidFill>
                <a:latin typeface="Arial" charset="0"/>
              </a:rPr>
              <a:t>1 2 3 4 5 </a:t>
            </a:r>
            <a:r>
              <a:rPr lang="en-US" sz="3200" b="1" kern="0" dirty="0">
                <a:solidFill>
                  <a:schemeClr val="tx1">
                    <a:lumMod val="50000"/>
                    <a:lumOff val="50000"/>
                  </a:schemeClr>
                </a:solidFill>
                <a:latin typeface="Arial" charset="0"/>
              </a:rPr>
              <a:t>6 7 8 9 10 11 12 </a:t>
            </a:r>
            <a:r>
              <a:rPr lang="en-US" sz="3200" b="1" kern="0" dirty="0">
                <a:solidFill>
                  <a:schemeClr val="bg1"/>
                </a:solidFill>
                <a:latin typeface="Arial" charset="0"/>
              </a:rPr>
              <a:t>13</a:t>
            </a:r>
            <a:r>
              <a:rPr lang="en-US" sz="3200" b="1" kern="0" dirty="0">
                <a:solidFill>
                  <a:schemeClr val="tx1">
                    <a:lumMod val="50000"/>
                    <a:lumOff val="50000"/>
                  </a:schemeClr>
                </a:solidFill>
                <a:latin typeface="Arial" charset="0"/>
              </a:rPr>
              <a:t> </a:t>
            </a:r>
            <a:endParaRPr lang="en-US" sz="3200" b="1" kern="0" dirty="0">
              <a:solidFill>
                <a:schemeClr val="bg1"/>
              </a:solidFill>
              <a:latin typeface="Arial" charset="0"/>
            </a:endParaRPr>
          </a:p>
        </p:txBody>
      </p:sp>
      <p:sp>
        <p:nvSpPr>
          <p:cNvPr id="12" name="AutoShape 7"/>
          <p:cNvSpPr>
            <a:spLocks noChangeArrowheads="1"/>
          </p:cNvSpPr>
          <p:nvPr/>
        </p:nvSpPr>
        <p:spPr bwMode="auto">
          <a:xfrm>
            <a:off x="3733800" y="4267200"/>
            <a:ext cx="5105400" cy="533400"/>
          </a:xfrm>
          <a:prstGeom prst="flowChartAlternateProcess">
            <a:avLst/>
          </a:prstGeom>
          <a:solidFill>
            <a:srgbClr val="0033CC"/>
          </a:solidFill>
          <a:ln w="9525">
            <a:solidFill>
              <a:sysClr val="windowText" lastClr="000000"/>
            </a:solidFill>
            <a:miter lim="800000"/>
            <a:headEnd/>
            <a:tailEnd/>
          </a:ln>
        </p:spPr>
        <p:txBody>
          <a:bodyPr wrap="none" anchor="ctr"/>
          <a:lstStyle/>
          <a:p>
            <a:pPr algn="ctr" fontAlgn="auto">
              <a:spcBef>
                <a:spcPts val="0"/>
              </a:spcBef>
              <a:spcAft>
                <a:spcPts val="0"/>
              </a:spcAft>
              <a:defRPr/>
            </a:pPr>
            <a:r>
              <a:rPr lang="en-US" sz="3200" b="1" kern="0" dirty="0">
                <a:solidFill>
                  <a:schemeClr val="bg1"/>
                </a:solidFill>
                <a:latin typeface="Arial" charset="0"/>
              </a:rPr>
              <a:t>3 4 5 6 7</a:t>
            </a:r>
            <a:r>
              <a:rPr lang="en-US" sz="3200" kern="0" dirty="0">
                <a:solidFill>
                  <a:schemeClr val="bg1"/>
                </a:solidFill>
                <a:latin typeface="Arial" charset="0"/>
              </a:rPr>
              <a:t> </a:t>
            </a:r>
            <a:r>
              <a:rPr lang="en-US" sz="3200" b="1" kern="0" dirty="0">
                <a:solidFill>
                  <a:schemeClr val="bg1"/>
                </a:solidFill>
                <a:latin typeface="Arial" charset="0"/>
              </a:rPr>
              <a:t>8 9</a:t>
            </a:r>
            <a:r>
              <a:rPr lang="en-US" sz="3200" kern="0" dirty="0">
                <a:solidFill>
                  <a:schemeClr val="bg1"/>
                </a:solidFill>
                <a:latin typeface="Arial" charset="0"/>
              </a:rPr>
              <a:t> </a:t>
            </a:r>
            <a:r>
              <a:rPr lang="en-US" sz="3200" b="1" kern="0" dirty="0">
                <a:solidFill>
                  <a:schemeClr val="tx1">
                    <a:lumMod val="50000"/>
                    <a:lumOff val="50000"/>
                  </a:schemeClr>
                </a:solidFill>
                <a:latin typeface="Arial" charset="0"/>
              </a:rPr>
              <a:t>10 11 12 </a:t>
            </a:r>
            <a:r>
              <a:rPr lang="en-US" sz="3200" b="1" kern="0" dirty="0">
                <a:solidFill>
                  <a:schemeClr val="bg1"/>
                </a:solidFill>
                <a:latin typeface="Arial" charset="0"/>
              </a:rPr>
              <a:t>13</a:t>
            </a:r>
            <a:r>
              <a:rPr lang="en-US" sz="3200" b="1" kern="0" dirty="0">
                <a:solidFill>
                  <a:schemeClr val="tx1">
                    <a:lumMod val="50000"/>
                    <a:lumOff val="50000"/>
                  </a:schemeClr>
                </a:solidFill>
                <a:latin typeface="Arial" charset="0"/>
              </a:rPr>
              <a:t> </a:t>
            </a:r>
            <a:endParaRPr lang="en-US" sz="3200" b="1" kern="0" dirty="0">
              <a:solidFill>
                <a:schemeClr val="bg1"/>
              </a:solidFill>
              <a:latin typeface="Arial" charset="0"/>
            </a:endParaRPr>
          </a:p>
        </p:txBody>
      </p:sp>
      <p:sp>
        <p:nvSpPr>
          <p:cNvPr id="13" name="AutoShape 8"/>
          <p:cNvSpPr>
            <a:spLocks noChangeArrowheads="1"/>
          </p:cNvSpPr>
          <p:nvPr/>
        </p:nvSpPr>
        <p:spPr bwMode="auto">
          <a:xfrm>
            <a:off x="4800600" y="5638800"/>
            <a:ext cx="4114800" cy="381000"/>
          </a:xfrm>
          <a:prstGeom prst="flowChartAlternateProcess">
            <a:avLst/>
          </a:prstGeom>
          <a:solidFill>
            <a:srgbClr val="0033CC"/>
          </a:solidFill>
          <a:ln w="9525">
            <a:solidFill>
              <a:sysClr val="windowText" lastClr="000000"/>
            </a:solidFill>
            <a:miter lim="800000"/>
            <a:headEnd/>
            <a:tailEnd/>
          </a:ln>
        </p:spPr>
        <p:txBody>
          <a:bodyPr wrap="none" anchor="ctr"/>
          <a:lstStyle/>
          <a:p>
            <a:pPr algn="ctr" fontAlgn="auto">
              <a:spcBef>
                <a:spcPts val="0"/>
              </a:spcBef>
              <a:spcAft>
                <a:spcPts val="0"/>
              </a:spcAft>
              <a:defRPr/>
            </a:pPr>
            <a:r>
              <a:rPr lang="en-US" sz="3200" b="1" kern="0" dirty="0">
                <a:solidFill>
                  <a:schemeClr val="bg1"/>
                </a:solidFill>
                <a:latin typeface="Arial" charset="0"/>
              </a:rPr>
              <a:t>6 7 8 9 10 11 12 13</a:t>
            </a:r>
          </a:p>
        </p:txBody>
      </p:sp>
      <p:sp>
        <p:nvSpPr>
          <p:cNvPr id="16" name="Oval 15"/>
          <p:cNvSpPr/>
          <p:nvPr/>
        </p:nvSpPr>
        <p:spPr>
          <a:xfrm>
            <a:off x="4498975" y="2980039"/>
            <a:ext cx="3810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17" name="Oval 16"/>
          <p:cNvSpPr/>
          <p:nvPr/>
        </p:nvSpPr>
        <p:spPr>
          <a:xfrm>
            <a:off x="5867400" y="4355775"/>
            <a:ext cx="4572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10" name="TextBox 7"/>
          <p:cNvSpPr txBox="1">
            <a:spLocks noChangeArrowheads="1"/>
          </p:cNvSpPr>
          <p:nvPr/>
        </p:nvSpPr>
        <p:spPr bwMode="auto">
          <a:xfrm>
            <a:off x="7737348" y="2000576"/>
            <a:ext cx="11430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en-US" sz="1600" dirty="0">
                <a:latin typeface="Arial" pitchFamily="34" charset="0"/>
              </a:rPr>
              <a:t>Field Test Task</a:t>
            </a:r>
          </a:p>
        </p:txBody>
      </p:sp>
      <p:sp>
        <p:nvSpPr>
          <p:cNvPr id="14" name="TextBox 7"/>
          <p:cNvSpPr txBox="1">
            <a:spLocks noChangeArrowheads="1"/>
          </p:cNvSpPr>
          <p:nvPr/>
        </p:nvSpPr>
        <p:spPr bwMode="auto">
          <a:xfrm>
            <a:off x="7784592" y="3467100"/>
            <a:ext cx="11430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en-US" sz="1600" dirty="0">
                <a:latin typeface="Arial" pitchFamily="34" charset="0"/>
              </a:rPr>
              <a:t>Field Test Task</a:t>
            </a:r>
          </a:p>
        </p:txBody>
      </p:sp>
      <p:sp>
        <p:nvSpPr>
          <p:cNvPr id="15" name="TextBox 7"/>
          <p:cNvSpPr txBox="1">
            <a:spLocks noChangeArrowheads="1"/>
          </p:cNvSpPr>
          <p:nvPr/>
        </p:nvSpPr>
        <p:spPr bwMode="auto">
          <a:xfrm>
            <a:off x="7759446" y="4859528"/>
            <a:ext cx="11430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en-US" sz="1600" dirty="0">
                <a:latin typeface="Arial" pitchFamily="34" charset="0"/>
              </a:rPr>
              <a:t>Field Test Task</a:t>
            </a:r>
          </a:p>
        </p:txBody>
      </p:sp>
      <p:sp>
        <p:nvSpPr>
          <p:cNvPr id="18" name="Oval 17"/>
          <p:cNvSpPr/>
          <p:nvPr/>
        </p:nvSpPr>
        <p:spPr>
          <a:xfrm>
            <a:off x="7868412" y="2989000"/>
            <a:ext cx="722376" cy="3822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19" name="Oval 18"/>
          <p:cNvSpPr/>
          <p:nvPr/>
        </p:nvSpPr>
        <p:spPr>
          <a:xfrm>
            <a:off x="7947660" y="4351456"/>
            <a:ext cx="722376" cy="3822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20" name="Oval 19"/>
          <p:cNvSpPr/>
          <p:nvPr/>
        </p:nvSpPr>
        <p:spPr>
          <a:xfrm>
            <a:off x="8061960" y="5645404"/>
            <a:ext cx="722376" cy="3822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cxnSp>
        <p:nvCxnSpPr>
          <p:cNvPr id="21" name="Straight Arrow Connector 20"/>
          <p:cNvCxnSpPr/>
          <p:nvPr/>
        </p:nvCxnSpPr>
        <p:spPr>
          <a:xfrm flipV="1">
            <a:off x="8229600" y="2641600"/>
            <a:ext cx="0" cy="254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8382000" y="4051300"/>
            <a:ext cx="0" cy="254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382000" y="5354320"/>
            <a:ext cx="0" cy="254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400405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Stopping Rule</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568199400"/>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56</a:t>
            </a:fld>
            <a:endParaRPr lang="en-US" dirty="0"/>
          </a:p>
        </p:txBody>
      </p:sp>
      <p:pic>
        <p:nvPicPr>
          <p:cNvPr id="3" name="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1543452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4"/>
          <p:cNvSpPr>
            <a:spLocks noGrp="1"/>
          </p:cNvSpPr>
          <p:nvPr>
            <p:ph type="title"/>
          </p:nvPr>
        </p:nvSpPr>
        <p:spPr/>
        <p:txBody>
          <a:bodyPr/>
          <a:lstStyle/>
          <a:p>
            <a:r>
              <a:rPr lang="en-US" altLang="en-US" sz="3600" dirty="0">
                <a:solidFill>
                  <a:schemeClr val="tx1"/>
                </a:solidFill>
                <a:latin typeface="Arial" pitchFamily="34" charset="0"/>
                <a:cs typeface="Arial" pitchFamily="34" charset="0"/>
              </a:rPr>
              <a:t>Scoring Fidelity and Second Raters</a:t>
            </a:r>
            <a:endParaRPr lang="en-US" altLang="en-US" sz="3600" dirty="0">
              <a:latin typeface="Arial" pitchFamily="34" charset="0"/>
              <a:cs typeface="Arial" pitchFamily="34" charset="0"/>
            </a:endParaRPr>
          </a:p>
        </p:txBody>
      </p:sp>
      <p:sp>
        <p:nvSpPr>
          <p:cNvPr id="4" name="Slide Number Placeholder 3"/>
          <p:cNvSpPr>
            <a:spLocks noGrp="1"/>
          </p:cNvSpPr>
          <p:nvPr>
            <p:ph type="sldNum" sz="quarter" idx="4294967295"/>
          </p:nvPr>
        </p:nvSpPr>
        <p:spPr>
          <a:xfrm>
            <a:off x="-15875" y="1744663"/>
            <a:ext cx="1295400" cy="701675"/>
          </a:xfrm>
        </p:spPr>
        <p:txBody>
          <a:bodyPr/>
          <a:lstStyle/>
          <a:p>
            <a:pPr>
              <a:defRPr/>
            </a:pPr>
            <a:fld id="{4316A811-72AF-4C2A-82EF-A0FB210094E8}" type="slidenum">
              <a:rPr lang="en-US" smtClean="0"/>
              <a:pPr>
                <a:defRPr/>
              </a:pPr>
              <a:t>57</a:t>
            </a:fld>
            <a:endParaRPr lang="en-US" dirty="0"/>
          </a:p>
        </p:txBody>
      </p:sp>
      <p:pic>
        <p:nvPicPr>
          <p:cNvPr id="2" name="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4"/>
          <p:cNvSpPr>
            <a:spLocks noGrp="1"/>
          </p:cNvSpPr>
          <p:nvPr>
            <p:ph type="title"/>
          </p:nvPr>
        </p:nvSpPr>
        <p:spPr>
          <a:xfrm>
            <a:off x="612775" y="228600"/>
            <a:ext cx="8153400" cy="990600"/>
          </a:xfrm>
        </p:spPr>
        <p:txBody>
          <a:bodyPr/>
          <a:lstStyle/>
          <a:p>
            <a:r>
              <a:rPr lang="en-US" altLang="en-US">
                <a:solidFill>
                  <a:srgbClr val="775F55"/>
                </a:solidFill>
              </a:rPr>
              <a:t>Scoring</a:t>
            </a:r>
            <a:r>
              <a:rPr lang="en-US" altLang="en-US"/>
              <a:t> Fidelity</a:t>
            </a:r>
          </a:p>
        </p:txBody>
      </p:sp>
      <p:sp>
        <p:nvSpPr>
          <p:cNvPr id="4" name="Slide Number Placeholder 3"/>
          <p:cNvSpPr>
            <a:spLocks noGrp="1"/>
          </p:cNvSpPr>
          <p:nvPr>
            <p:ph type="sldNum" sz="quarter" idx="10"/>
          </p:nvPr>
        </p:nvSpPr>
        <p:spPr/>
        <p:txBody>
          <a:bodyPr>
            <a:normAutofit fontScale="85000" lnSpcReduction="20000"/>
          </a:bodyPr>
          <a:lstStyle/>
          <a:p>
            <a:pPr>
              <a:defRPr/>
            </a:pPr>
            <a:fld id="{830C1D1E-92A2-4BEC-9FE4-936F6B459E9B}" type="slidenum">
              <a:rPr lang="en-US" smtClean="0"/>
              <a:pPr>
                <a:defRPr/>
              </a:pPr>
              <a:t>58</a:t>
            </a:fld>
            <a:endParaRPr lang="en-US" dirty="0"/>
          </a:p>
        </p:txBody>
      </p:sp>
      <p:sp>
        <p:nvSpPr>
          <p:cNvPr id="136196" name="Rectangle 3"/>
          <p:cNvSpPr>
            <a:spLocks noGrp="1" noChangeArrowheads="1"/>
          </p:cNvSpPr>
          <p:nvPr>
            <p:ph sz="quarter" idx="1"/>
          </p:nvPr>
        </p:nvSpPr>
        <p:spPr>
          <a:xfrm>
            <a:off x="612775" y="1600200"/>
            <a:ext cx="8153400" cy="4495800"/>
          </a:xfrm>
        </p:spPr>
        <p:txBody>
          <a:bodyPr/>
          <a:lstStyle/>
          <a:p>
            <a:pPr eaLnBrk="1" hangingPunct="1"/>
            <a:r>
              <a:rPr lang="en-US" altLang="en-US" sz="2800" dirty="0"/>
              <a:t>The AASCD is administered and scored by the Test Administrator.</a:t>
            </a:r>
          </a:p>
          <a:p>
            <a:pPr eaLnBrk="1" hangingPunct="1"/>
            <a:endParaRPr lang="en-US" altLang="en-US" sz="1400" dirty="0"/>
          </a:p>
          <a:p>
            <a:pPr eaLnBrk="1" hangingPunct="1"/>
            <a:r>
              <a:rPr lang="en-US" altLang="en-US" sz="2800" dirty="0"/>
              <a:t>Fidelity of administration and scoring is monitored by using a second rater to verify, through a sampling of administrations, that all procedures were followed.</a:t>
            </a:r>
          </a:p>
          <a:p>
            <a:pPr eaLnBrk="1" hangingPunct="1"/>
            <a:endParaRPr lang="en-US" altLang="en-US" sz="1400" dirty="0"/>
          </a:p>
          <a:p>
            <a:pPr eaLnBrk="1" hangingPunct="1"/>
            <a:r>
              <a:rPr lang="en-US" altLang="en-US" sz="2800" dirty="0"/>
              <a:t>A sampling of teachers and students will participate.</a:t>
            </a:r>
          </a:p>
          <a:p>
            <a:pPr eaLnBrk="1" hangingPunct="1"/>
            <a:endParaRPr lang="en-US" altLang="en-US" sz="2800" dirty="0"/>
          </a:p>
        </p:txBody>
      </p:sp>
      <p:pic>
        <p:nvPicPr>
          <p:cNvPr id="2" name="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612775" y="228600"/>
            <a:ext cx="8153400" cy="990600"/>
          </a:xfrm>
        </p:spPr>
        <p:txBody>
          <a:bodyPr/>
          <a:lstStyle/>
          <a:p>
            <a:r>
              <a:rPr lang="en-US" altLang="en-US" sz="3600" dirty="0">
                <a:solidFill>
                  <a:srgbClr val="775F55"/>
                </a:solidFill>
              </a:rPr>
              <a:t>What Is the Second Rater Procedure?</a:t>
            </a:r>
          </a:p>
        </p:txBody>
      </p:sp>
      <p:sp>
        <p:nvSpPr>
          <p:cNvPr id="109571" name="Content Placeholder 2"/>
          <p:cNvSpPr>
            <a:spLocks noGrp="1"/>
          </p:cNvSpPr>
          <p:nvPr>
            <p:ph sz="quarter" idx="1"/>
          </p:nvPr>
        </p:nvSpPr>
        <p:spPr>
          <a:xfrm>
            <a:off x="612775" y="1600200"/>
            <a:ext cx="8153400" cy="4495800"/>
          </a:xfrm>
        </p:spPr>
        <p:txBody>
          <a:bodyPr/>
          <a:lstStyle/>
          <a:p>
            <a:pPr marL="393700" indent="-393700">
              <a:spcBef>
                <a:spcPct val="0"/>
              </a:spcBef>
              <a:defRPr/>
            </a:pPr>
            <a:r>
              <a:rPr lang="en-US" sz="2600" dirty="0"/>
              <a:t>For the teacher and student sampled, a trained teacher or other certified staff member (the second rater) observes the assessment administration.</a:t>
            </a:r>
          </a:p>
          <a:p>
            <a:pPr marL="0" indent="0">
              <a:spcBef>
                <a:spcPct val="0"/>
              </a:spcBef>
              <a:buFont typeface="Wingdings" pitchFamily="2" charset="2"/>
              <a:buNone/>
              <a:defRPr/>
            </a:pPr>
            <a:endParaRPr lang="en-US" sz="800" dirty="0"/>
          </a:p>
          <a:p>
            <a:pPr marL="393700" indent="-393700">
              <a:spcBef>
                <a:spcPct val="0"/>
              </a:spcBef>
              <a:defRPr/>
            </a:pPr>
            <a:r>
              <a:rPr lang="en-US" sz="2600" dirty="0"/>
              <a:t>The second rater scores the student responses at the same time as the Test Administrator and independently enters his/her scores into the DEI.</a:t>
            </a:r>
          </a:p>
          <a:p>
            <a:pPr marL="0" indent="0">
              <a:spcBef>
                <a:spcPct val="0"/>
              </a:spcBef>
              <a:buFont typeface="Wingdings" pitchFamily="2" charset="2"/>
              <a:buNone/>
              <a:defRPr/>
            </a:pPr>
            <a:endParaRPr lang="en-US" sz="800" dirty="0"/>
          </a:p>
          <a:p>
            <a:pPr marL="393700" indent="-393700">
              <a:spcBef>
                <a:spcPct val="0"/>
              </a:spcBef>
              <a:defRPr/>
            </a:pPr>
            <a:r>
              <a:rPr lang="en-US" sz="2600" dirty="0"/>
              <a:t>The Test Administrator’s score is the official scoring record; the second rater scoring is collected to compute scoring consistency.</a:t>
            </a:r>
          </a:p>
          <a:p>
            <a:pPr marL="393700" indent="-393700">
              <a:spcBef>
                <a:spcPct val="0"/>
              </a:spcBef>
              <a:defRPr/>
            </a:pPr>
            <a:r>
              <a:rPr lang="en-US" sz="2600" dirty="0"/>
              <a:t>The second rater does NOT score Task 13, the field test task.</a:t>
            </a:r>
          </a:p>
          <a:p>
            <a:pPr marL="393700" indent="-393700">
              <a:spcBef>
                <a:spcPct val="0"/>
              </a:spcBef>
              <a:defRPr/>
            </a:pPr>
            <a:endParaRPr lang="en-US" sz="2600" dirty="0"/>
          </a:p>
          <a:p>
            <a:pPr marL="0" indent="0">
              <a:spcBef>
                <a:spcPct val="0"/>
              </a:spcBef>
              <a:buFont typeface="Wingdings" pitchFamily="2" charset="2"/>
              <a:buNone/>
              <a:defRPr/>
            </a:pPr>
            <a:endParaRPr lang="en-US" sz="800" dirty="0"/>
          </a:p>
          <a:p>
            <a:pPr>
              <a:buFont typeface="Wingdings" pitchFamily="2" charset="2"/>
              <a:buNone/>
              <a:defRPr/>
            </a:pPr>
            <a:endParaRPr lang="en-US" sz="2600" dirty="0"/>
          </a:p>
        </p:txBody>
      </p:sp>
      <p:sp>
        <p:nvSpPr>
          <p:cNvPr id="4" name="Slide Number Placeholder 3"/>
          <p:cNvSpPr>
            <a:spLocks noGrp="1"/>
          </p:cNvSpPr>
          <p:nvPr>
            <p:ph type="sldNum" sz="quarter" idx="10"/>
          </p:nvPr>
        </p:nvSpPr>
        <p:spPr/>
        <p:txBody>
          <a:bodyPr>
            <a:normAutofit fontScale="85000" lnSpcReduction="20000"/>
          </a:bodyPr>
          <a:lstStyle/>
          <a:p>
            <a:pPr>
              <a:defRPr/>
            </a:pPr>
            <a:fld id="{2FF56433-0BC3-49C4-89D0-59D2D164663D}" type="slidenum">
              <a:rPr lang="en-US" smtClean="0"/>
              <a:pPr>
                <a:defRPr/>
              </a:pPr>
              <a:t>59</a:t>
            </a:fld>
            <a:endParaRPr lang="en-US" dirty="0"/>
          </a:p>
        </p:txBody>
      </p:sp>
      <p:pic>
        <p:nvPicPr>
          <p:cNvPr id="2" name="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12775" y="0"/>
            <a:ext cx="8153400" cy="1219200"/>
          </a:xfrm>
        </p:spPr>
        <p:txBody>
          <a:bodyPr/>
          <a:lstStyle/>
          <a:p>
            <a:pPr eaLnBrk="1" hangingPunct="1"/>
            <a:r>
              <a:rPr lang="en-US" altLang="en-US" sz="3600" dirty="0"/>
              <a:t>Students with Disabilities </a:t>
            </a:r>
            <a:br>
              <a:rPr lang="en-US" altLang="en-US" sz="3600" dirty="0"/>
            </a:br>
            <a:r>
              <a:rPr lang="en-US" altLang="en-US" sz="3600" dirty="0"/>
              <a:t>Assessment Participation</a:t>
            </a:r>
          </a:p>
        </p:txBody>
      </p:sp>
      <p:sp>
        <p:nvSpPr>
          <p:cNvPr id="3" name="Slide Number Placeholder 2"/>
          <p:cNvSpPr>
            <a:spLocks noGrp="1"/>
          </p:cNvSpPr>
          <p:nvPr>
            <p:ph type="sldNum" sz="quarter" idx="10"/>
          </p:nvPr>
        </p:nvSpPr>
        <p:spPr/>
        <p:txBody>
          <a:bodyPr>
            <a:normAutofit fontScale="85000" lnSpcReduction="20000"/>
          </a:bodyPr>
          <a:lstStyle/>
          <a:p>
            <a:pPr>
              <a:defRPr/>
            </a:pPr>
            <a:fld id="{F21F78E3-8003-4BEE-8F9B-22CD0B835480}" type="slidenum">
              <a:rPr lang="en-US"/>
              <a:pPr>
                <a:defRPr/>
              </a:pPr>
              <a:t>6</a:t>
            </a:fld>
            <a:endParaRPr lang="en-US" dirty="0"/>
          </a:p>
        </p:txBody>
      </p:sp>
      <p:sp>
        <p:nvSpPr>
          <p:cNvPr id="21508" name="Content Placeholder 2"/>
          <p:cNvSpPr>
            <a:spLocks noGrp="1"/>
          </p:cNvSpPr>
          <p:nvPr>
            <p:ph sz="quarter" idx="1"/>
          </p:nvPr>
        </p:nvSpPr>
        <p:spPr>
          <a:xfrm>
            <a:off x="612775" y="1600200"/>
            <a:ext cx="8153400" cy="4495800"/>
          </a:xfrm>
        </p:spPr>
        <p:txBody>
          <a:bodyPr/>
          <a:lstStyle/>
          <a:p>
            <a:pPr marL="514350" indent="-514350" eaLnBrk="1" hangingPunct="1">
              <a:buSzPct val="100000"/>
              <a:buFontTx/>
              <a:buAutoNum type="arabicPeriod"/>
            </a:pPr>
            <a:r>
              <a:rPr lang="en-US" altLang="en-US" sz="2800" dirty="0"/>
              <a:t>General assessment </a:t>
            </a:r>
            <a:r>
              <a:rPr lang="en-US" altLang="en-US" sz="2800" u="sng" dirty="0"/>
              <a:t>without</a:t>
            </a:r>
            <a:r>
              <a:rPr lang="en-US" altLang="en-US" sz="2800" dirty="0"/>
              <a:t> accommodations (most students)</a:t>
            </a:r>
          </a:p>
          <a:p>
            <a:pPr marL="514350" indent="-514350" eaLnBrk="1" hangingPunct="1">
              <a:buSzPct val="100000"/>
              <a:buFontTx/>
              <a:buAutoNum type="arabicPeriod"/>
            </a:pPr>
            <a:endParaRPr lang="en-US" altLang="en-US" sz="1400" dirty="0"/>
          </a:p>
          <a:p>
            <a:pPr marL="514350" indent="-514350" eaLnBrk="1" hangingPunct="1">
              <a:buSzPct val="100000"/>
              <a:buFontTx/>
              <a:buAutoNum type="arabicPeriod"/>
            </a:pPr>
            <a:r>
              <a:rPr lang="en-US" altLang="en-US" sz="2800" dirty="0"/>
              <a:t>General assessment </a:t>
            </a:r>
            <a:r>
              <a:rPr lang="en-US" altLang="en-US" sz="2800" u="sng" dirty="0"/>
              <a:t>with</a:t>
            </a:r>
            <a:r>
              <a:rPr lang="en-US" altLang="en-US" sz="2800" dirty="0"/>
              <a:t> allowable accommodations (many students with disabilities)</a:t>
            </a:r>
          </a:p>
          <a:p>
            <a:pPr marL="514350" indent="-514350" eaLnBrk="1" hangingPunct="1">
              <a:buSzPct val="100000"/>
              <a:buFontTx/>
              <a:buAutoNum type="arabicPeriod"/>
            </a:pPr>
            <a:endParaRPr lang="en-US" altLang="en-US" sz="1400" dirty="0"/>
          </a:p>
          <a:p>
            <a:pPr marL="514350" indent="-514350" eaLnBrk="1" hangingPunct="1">
              <a:buSzPct val="100000"/>
              <a:buFontTx/>
              <a:buAutoNum type="arabicPeriod"/>
            </a:pPr>
            <a:r>
              <a:rPr lang="en-US" altLang="en-US" sz="2800" dirty="0"/>
              <a:t>Alternate Assessment (small number of students with the most significant cognitive disabilities)</a:t>
            </a:r>
          </a:p>
          <a:p>
            <a:pPr marL="514350" indent="-514350" eaLnBrk="1" hangingPunct="1">
              <a:buSzPct val="100000"/>
              <a:buFontTx/>
              <a:buAutoNum type="arabicPeriod"/>
            </a:pPr>
            <a:endParaRPr lang="en-US" altLang="en-US" sz="2800" dirty="0"/>
          </a:p>
        </p:txBody>
      </p:sp>
      <p:pic>
        <p:nvPicPr>
          <p:cNvPr id="2"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646272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612775" y="228600"/>
            <a:ext cx="8153400" cy="990600"/>
          </a:xfrm>
        </p:spPr>
        <p:txBody>
          <a:bodyPr/>
          <a:lstStyle/>
          <a:p>
            <a:r>
              <a:rPr lang="en-US" altLang="en-US" dirty="0"/>
              <a:t>Second Rater Assignments</a:t>
            </a:r>
          </a:p>
        </p:txBody>
      </p:sp>
      <p:sp>
        <p:nvSpPr>
          <p:cNvPr id="138243" name="Content Placeholder 2"/>
          <p:cNvSpPr>
            <a:spLocks noGrp="1"/>
          </p:cNvSpPr>
          <p:nvPr>
            <p:ph sz="quarter" idx="1"/>
          </p:nvPr>
        </p:nvSpPr>
        <p:spPr>
          <a:xfrm>
            <a:off x="612775" y="1600200"/>
            <a:ext cx="8153400" cy="4495800"/>
          </a:xfrm>
        </p:spPr>
        <p:txBody>
          <a:bodyPr/>
          <a:lstStyle/>
          <a:p>
            <a:r>
              <a:rPr lang="en-US" altLang="en-US" sz="2500" dirty="0"/>
              <a:t>Second rater assignments will be published in TIDE January 30, 2017. </a:t>
            </a:r>
          </a:p>
          <a:p>
            <a:r>
              <a:rPr lang="en-US" altLang="en-US" sz="2500" dirty="0"/>
              <a:t>Make sure to check before starting the administration.</a:t>
            </a:r>
          </a:p>
          <a:p>
            <a:r>
              <a:rPr lang="en-US" altLang="en-US" sz="2500" dirty="0"/>
              <a:t>See the </a:t>
            </a:r>
            <a:r>
              <a:rPr lang="en-US" altLang="en-US" sz="2500" i="1" dirty="0"/>
              <a:t>TIDE User Guide </a:t>
            </a:r>
            <a:r>
              <a:rPr lang="en-US" altLang="en-US" sz="2500" dirty="0"/>
              <a:t>for directions to locate second rater assignments in TIDE. </a:t>
            </a:r>
          </a:p>
          <a:p>
            <a:endParaRPr lang="en-US" altLang="en-US" sz="2500" dirty="0"/>
          </a:p>
          <a:p>
            <a:endParaRPr lang="en-US" altLang="en-US" dirty="0"/>
          </a:p>
        </p:txBody>
      </p:sp>
      <p:sp>
        <p:nvSpPr>
          <p:cNvPr id="4" name="Slide Number Placeholder 3"/>
          <p:cNvSpPr>
            <a:spLocks noGrp="1"/>
          </p:cNvSpPr>
          <p:nvPr>
            <p:ph type="sldNum" sz="quarter" idx="10"/>
          </p:nvPr>
        </p:nvSpPr>
        <p:spPr/>
        <p:txBody>
          <a:bodyPr>
            <a:normAutofit fontScale="85000" lnSpcReduction="20000"/>
          </a:bodyPr>
          <a:lstStyle/>
          <a:p>
            <a:pPr>
              <a:defRPr/>
            </a:pPr>
            <a:fld id="{9989A9BC-2901-4949-8310-9D666148E364}" type="slidenum">
              <a:rPr lang="en-US" smtClean="0"/>
              <a:pPr>
                <a:defRPr/>
              </a:pPr>
              <a:t>60</a:t>
            </a:fld>
            <a:endParaRPr lang="en-US"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3873932"/>
            <a:ext cx="8515350" cy="21458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285922" y="4114800"/>
            <a:ext cx="533400" cy="1905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1601531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Grp="1" noChangeArrowheads="1"/>
          </p:cNvSpPr>
          <p:nvPr>
            <p:ph type="title"/>
          </p:nvPr>
        </p:nvSpPr>
        <p:spPr/>
        <p:txBody>
          <a:bodyPr/>
          <a:lstStyle/>
          <a:p>
            <a:pPr eaLnBrk="1" hangingPunct="1"/>
            <a:r>
              <a:rPr lang="en-US" altLang="en-US" sz="3600" dirty="0">
                <a:solidFill>
                  <a:schemeClr val="tx1"/>
                </a:solidFill>
                <a:latin typeface="Arial" pitchFamily="34" charset="0"/>
                <a:cs typeface="Arial" pitchFamily="34" charset="0"/>
              </a:rPr>
              <a:t>Receiving and Returning Materials</a:t>
            </a:r>
          </a:p>
        </p:txBody>
      </p:sp>
      <p:sp>
        <p:nvSpPr>
          <p:cNvPr id="113668" name="Rectangle 16"/>
          <p:cNvSpPr>
            <a:spLocks noGrp="1" noChangeArrowheads="1"/>
          </p:cNvSpPr>
          <p:nvPr>
            <p:ph type="sldNum" sz="quarter" idx="4294967295"/>
          </p:nvPr>
        </p:nvSpPr>
        <p:spPr bwMode="auto">
          <a:xfrm>
            <a:off x="-15875" y="1744663"/>
            <a:ext cx="1295400" cy="701675"/>
          </a:xfrm>
          <a:ln>
            <a:miter lim="800000"/>
            <a:headEnd/>
            <a:tailEnd/>
          </a:ln>
        </p:spPr>
        <p:txBody>
          <a:bodyPr wrap="square" lIns="91440" tIns="45720" rIns="91440" bIns="45720" numCol="1" compatLnSpc="1">
            <a:prstTxWarp prst="textNoShape">
              <a:avLst/>
            </a:prstTxWarp>
          </a:bodyPr>
          <a:lstStyle/>
          <a:p>
            <a:pPr>
              <a:defRPr/>
            </a:pPr>
            <a:fld id="{E24D76C0-AD9D-4D67-8127-5977658CA538}" type="slidenum">
              <a:rPr lang="en-US" smtClean="0"/>
              <a:pPr>
                <a:defRPr/>
              </a:pPr>
              <a:t>61</a:t>
            </a:fld>
            <a:endParaRPr lang="en-US" dirty="0"/>
          </a:p>
        </p:txBody>
      </p:sp>
      <p:pic>
        <p:nvPicPr>
          <p:cNvPr id="2" name="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12775" y="228600"/>
            <a:ext cx="8153400" cy="990600"/>
          </a:xfrm>
        </p:spPr>
        <p:txBody>
          <a:bodyPr/>
          <a:lstStyle/>
          <a:p>
            <a:pPr eaLnBrk="1" hangingPunct="1"/>
            <a:r>
              <a:rPr lang="en-US" altLang="en-US" dirty="0"/>
              <a:t>District Materials</a:t>
            </a:r>
          </a:p>
        </p:txBody>
      </p:sp>
      <p:sp>
        <p:nvSpPr>
          <p:cNvPr id="106500" name="Slide Number Placeholder 6"/>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90B1D5CE-A709-4243-9808-42BD7E04FC25}" type="slidenum">
              <a:rPr lang="en-US"/>
              <a:pPr>
                <a:defRPr/>
              </a:pPr>
              <a:t>62</a:t>
            </a:fld>
            <a:endParaRPr lang="en-US" dirty="0"/>
          </a:p>
        </p:txBody>
      </p:sp>
      <p:sp>
        <p:nvSpPr>
          <p:cNvPr id="140292" name="Rectangle 3"/>
          <p:cNvSpPr>
            <a:spLocks noGrp="1" noChangeArrowheads="1"/>
          </p:cNvSpPr>
          <p:nvPr>
            <p:ph sz="quarter" idx="1"/>
          </p:nvPr>
        </p:nvSpPr>
        <p:spPr>
          <a:xfrm>
            <a:off x="685800" y="1600200"/>
            <a:ext cx="5486400" cy="4525963"/>
          </a:xfrm>
        </p:spPr>
        <p:txBody>
          <a:bodyPr/>
          <a:lstStyle/>
          <a:p>
            <a:pPr>
              <a:buFont typeface="Wingdings" pitchFamily="2" charset="2"/>
              <a:buNone/>
            </a:pPr>
            <a:r>
              <a:rPr lang="en-US" altLang="en-US" sz="2400" dirty="0"/>
              <a:t>District Packing List</a:t>
            </a:r>
          </a:p>
          <a:p>
            <a:pPr>
              <a:buFont typeface="Wingdings" pitchFamily="2" charset="2"/>
              <a:buNone/>
            </a:pPr>
            <a:r>
              <a:rPr lang="en-US" altLang="en-US" sz="2400" dirty="0"/>
              <a:t>School Box Range Sheet</a:t>
            </a:r>
          </a:p>
          <a:p>
            <a:pPr>
              <a:buFont typeface="Wingdings" pitchFamily="2" charset="2"/>
              <a:buNone/>
            </a:pPr>
            <a:r>
              <a:rPr lang="en-US" altLang="en-US" sz="2400" dirty="0"/>
              <a:t>Copies of the School Packing List(s)</a:t>
            </a:r>
          </a:p>
          <a:p>
            <a:pPr>
              <a:buFont typeface="Wingdings" pitchFamily="2" charset="2"/>
              <a:buNone/>
            </a:pPr>
            <a:r>
              <a:rPr lang="en-US" altLang="en-US" sz="2400" dirty="0"/>
              <a:t>AASCD DTC Kit containing: </a:t>
            </a:r>
          </a:p>
          <a:p>
            <a:pPr lvl="1">
              <a:buClr>
                <a:srgbClr val="DD8047"/>
              </a:buClr>
            </a:pPr>
            <a:r>
              <a:rPr lang="en-US" altLang="en-US" sz="2200" i="1" dirty="0"/>
              <a:t>Test Coordinator Manual</a:t>
            </a:r>
          </a:p>
          <a:p>
            <a:pPr lvl="1">
              <a:buClr>
                <a:srgbClr val="DD8047"/>
              </a:buClr>
            </a:pPr>
            <a:r>
              <a:rPr lang="en-US" altLang="en-US" sz="2200" i="1" dirty="0"/>
              <a:t>Directions for Administration Manual</a:t>
            </a:r>
          </a:p>
          <a:p>
            <a:pPr lvl="1">
              <a:buClr>
                <a:srgbClr val="DD8047"/>
              </a:buClr>
            </a:pPr>
            <a:r>
              <a:rPr lang="en-US" altLang="en-US" sz="2200" dirty="0"/>
              <a:t>Return Shipping Labels</a:t>
            </a:r>
          </a:p>
          <a:p>
            <a:pPr lvl="1">
              <a:buClr>
                <a:srgbClr val="DD8047"/>
              </a:buClr>
            </a:pPr>
            <a:r>
              <a:rPr lang="en-US" altLang="en-US" sz="2200" dirty="0"/>
              <a:t>Secure Materials Resolution Form</a:t>
            </a:r>
          </a:p>
          <a:p>
            <a:pPr eaLnBrk="1" hangingPunct="1">
              <a:spcBef>
                <a:spcPct val="0"/>
              </a:spcBef>
              <a:buClr>
                <a:srgbClr val="0070C0"/>
              </a:buClr>
              <a:buSzPct val="100000"/>
              <a:buFont typeface="Arial" pitchFamily="34" charset="0"/>
              <a:buChar char="•"/>
            </a:pPr>
            <a:endParaRPr lang="en-US" altLang="en-US" sz="2400" dirty="0"/>
          </a:p>
          <a:p>
            <a:pPr eaLnBrk="1" hangingPunct="1">
              <a:spcBef>
                <a:spcPct val="0"/>
              </a:spcBef>
              <a:buClr>
                <a:srgbClr val="0070C0"/>
              </a:buClr>
              <a:buSzPct val="100000"/>
              <a:buFont typeface="Arial" pitchFamily="34" charset="0"/>
              <a:buChar char="•"/>
            </a:pPr>
            <a:endParaRPr lang="en-US" altLang="en-US" sz="2400" dirty="0"/>
          </a:p>
        </p:txBody>
      </p:sp>
      <p:pic>
        <p:nvPicPr>
          <p:cNvPr id="140293" name="Picture 8" descr="C:\Documents and Settings\lwright\Local Settings\Temporary Internet Files\Content.IE5\MRCB72HX\MCj0234137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041525"/>
            <a:ext cx="20574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63579317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12775" y="228600"/>
            <a:ext cx="8153400" cy="990600"/>
          </a:xfrm>
        </p:spPr>
        <p:txBody>
          <a:bodyPr/>
          <a:lstStyle/>
          <a:p>
            <a:pPr eaLnBrk="1" hangingPunct="1"/>
            <a:r>
              <a:rPr lang="en-US" altLang="en-US"/>
              <a:t>Test Administrator Materials</a:t>
            </a:r>
          </a:p>
        </p:txBody>
      </p:sp>
      <p:sp>
        <p:nvSpPr>
          <p:cNvPr id="107524" name="Slide Number Placeholder 6"/>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5A97F980-193D-4D77-AFB7-796778B8945A}" type="slidenum">
              <a:rPr lang="en-US"/>
              <a:pPr>
                <a:defRPr/>
              </a:pPr>
              <a:t>63</a:t>
            </a:fld>
            <a:endParaRPr lang="en-US" dirty="0"/>
          </a:p>
        </p:txBody>
      </p:sp>
      <p:sp>
        <p:nvSpPr>
          <p:cNvPr id="141316" name="Rectangle 3"/>
          <p:cNvSpPr>
            <a:spLocks noGrp="1" noChangeArrowheads="1"/>
          </p:cNvSpPr>
          <p:nvPr>
            <p:ph sz="quarter" idx="1"/>
          </p:nvPr>
        </p:nvSpPr>
        <p:spPr>
          <a:xfrm>
            <a:off x="457200" y="1524000"/>
            <a:ext cx="7543800" cy="4495800"/>
          </a:xfrm>
        </p:spPr>
        <p:txBody>
          <a:bodyPr>
            <a:normAutofit fontScale="92500" lnSpcReduction="20000"/>
          </a:bodyPr>
          <a:lstStyle/>
          <a:p>
            <a:pPr eaLnBrk="1" hangingPunct="1">
              <a:lnSpc>
                <a:spcPct val="110000"/>
              </a:lnSpc>
              <a:spcBef>
                <a:spcPct val="0"/>
              </a:spcBef>
              <a:buFont typeface="Wingdings" pitchFamily="2" charset="2"/>
              <a:buNone/>
            </a:pPr>
            <a:r>
              <a:rPr lang="en-US" altLang="en-US" sz="3600" dirty="0"/>
              <a:t>Test Administration Kit:</a:t>
            </a:r>
          </a:p>
          <a:p>
            <a:pPr marL="914400" lvl="1" indent="-547688" eaLnBrk="1" hangingPunct="1">
              <a:lnSpc>
                <a:spcPct val="110000"/>
              </a:lnSpc>
              <a:spcBef>
                <a:spcPct val="0"/>
              </a:spcBef>
              <a:buClr>
                <a:srgbClr val="FF6600"/>
              </a:buClr>
              <a:buSzPct val="60000"/>
            </a:pPr>
            <a:r>
              <a:rPr lang="en-US" altLang="en-US" sz="2800" dirty="0"/>
              <a:t>Test booklets </a:t>
            </a:r>
          </a:p>
          <a:p>
            <a:pPr marL="914400" lvl="1" indent="-547688" eaLnBrk="1" hangingPunct="1">
              <a:lnSpc>
                <a:spcPct val="110000"/>
              </a:lnSpc>
              <a:spcBef>
                <a:spcPct val="0"/>
              </a:spcBef>
              <a:buClr>
                <a:srgbClr val="FF6600"/>
              </a:buClr>
              <a:buSzPct val="60000"/>
            </a:pPr>
            <a:r>
              <a:rPr lang="en-US" altLang="en-US" sz="2800" dirty="0"/>
              <a:t>Reading passage booklet for ELA for grade bands 3–5 and 6–8</a:t>
            </a:r>
          </a:p>
          <a:p>
            <a:pPr marL="914400" lvl="1" indent="-547688" eaLnBrk="1" hangingPunct="1">
              <a:lnSpc>
                <a:spcPct val="110000"/>
              </a:lnSpc>
              <a:spcBef>
                <a:spcPct val="0"/>
              </a:spcBef>
              <a:buClr>
                <a:srgbClr val="FF6600"/>
              </a:buClr>
              <a:buSzPct val="60000"/>
            </a:pPr>
            <a:r>
              <a:rPr lang="en-US" altLang="en-US" sz="2800" dirty="0"/>
              <a:t>Bag of printed manipulatives specific to each content area</a:t>
            </a:r>
          </a:p>
          <a:p>
            <a:pPr marL="914400" lvl="1" indent="-547688" eaLnBrk="1" hangingPunct="1">
              <a:lnSpc>
                <a:spcPct val="110000"/>
              </a:lnSpc>
              <a:spcBef>
                <a:spcPct val="0"/>
              </a:spcBef>
              <a:buClr>
                <a:srgbClr val="FF6600"/>
              </a:buClr>
              <a:buSzPct val="60000"/>
            </a:pPr>
            <a:r>
              <a:rPr lang="en-US" altLang="en-US" sz="2800" dirty="0"/>
              <a:t>Physical manipulatives (if applicable)</a:t>
            </a:r>
          </a:p>
          <a:p>
            <a:pPr marL="914400" lvl="1" indent="-547688" eaLnBrk="1" hangingPunct="1">
              <a:lnSpc>
                <a:spcPct val="110000"/>
              </a:lnSpc>
              <a:spcBef>
                <a:spcPct val="0"/>
              </a:spcBef>
              <a:buClr>
                <a:srgbClr val="FF6600"/>
              </a:buClr>
              <a:buSzPct val="60000"/>
            </a:pPr>
            <a:r>
              <a:rPr lang="en-US" altLang="en-US" sz="2800" dirty="0"/>
              <a:t>TA Kit memo and checklists</a:t>
            </a:r>
          </a:p>
          <a:p>
            <a:pPr marL="914400" lvl="1" indent="-547688" eaLnBrk="1" hangingPunct="1">
              <a:lnSpc>
                <a:spcPct val="110000"/>
              </a:lnSpc>
              <a:spcBef>
                <a:spcPct val="0"/>
              </a:spcBef>
              <a:buClr>
                <a:srgbClr val="FF6600"/>
              </a:buClr>
              <a:buSzPct val="60000"/>
            </a:pPr>
            <a:r>
              <a:rPr lang="en-US" altLang="en-US" sz="2800" dirty="0"/>
              <a:t>A list of test materials to be provided by the TA</a:t>
            </a:r>
          </a:p>
          <a:p>
            <a:pPr marL="914400" lvl="1" indent="-547688" eaLnBrk="1" hangingPunct="1">
              <a:lnSpc>
                <a:spcPct val="110000"/>
              </a:lnSpc>
              <a:spcBef>
                <a:spcPct val="0"/>
              </a:spcBef>
              <a:buClr>
                <a:srgbClr val="FF6600"/>
              </a:buClr>
              <a:buSzPct val="60000"/>
            </a:pPr>
            <a:r>
              <a:rPr lang="en-US" altLang="en-US" sz="2800" i="1" dirty="0"/>
              <a:t>Directions for Administration Manual</a:t>
            </a:r>
          </a:p>
          <a:p>
            <a:pPr eaLnBrk="1" hangingPunct="1">
              <a:lnSpc>
                <a:spcPct val="110000"/>
              </a:lnSpc>
              <a:spcBef>
                <a:spcPct val="0"/>
              </a:spcBef>
            </a:pPr>
            <a:endParaRPr lang="en-US" altLang="en-US" sz="3600" dirty="0"/>
          </a:p>
          <a:p>
            <a:pPr eaLnBrk="1" hangingPunct="1">
              <a:lnSpc>
                <a:spcPct val="110000"/>
              </a:lnSpc>
              <a:spcBef>
                <a:spcPct val="0"/>
              </a:spcBef>
              <a:buFont typeface="Wingdings 2" pitchFamily="18" charset="2"/>
              <a:buNone/>
            </a:pPr>
            <a:endParaRPr lang="en-US" altLang="en-US" sz="3600" dirty="0"/>
          </a:p>
        </p:txBody>
      </p:sp>
      <p:pic>
        <p:nvPicPr>
          <p:cNvPr id="2" name="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12775" y="228600"/>
            <a:ext cx="8153400" cy="990600"/>
          </a:xfrm>
        </p:spPr>
        <p:txBody>
          <a:bodyPr/>
          <a:lstStyle/>
          <a:p>
            <a:pPr eaLnBrk="1" hangingPunct="1"/>
            <a:r>
              <a:rPr lang="en-US" altLang="en-US"/>
              <a:t>Other Materials</a:t>
            </a:r>
          </a:p>
        </p:txBody>
      </p:sp>
      <p:sp>
        <p:nvSpPr>
          <p:cNvPr id="109570" name="Rectangle 3"/>
          <p:cNvSpPr>
            <a:spLocks noGrp="1" noChangeArrowheads="1"/>
          </p:cNvSpPr>
          <p:nvPr>
            <p:ph sz="quarter" idx="1"/>
          </p:nvPr>
        </p:nvSpPr>
        <p:spPr>
          <a:xfrm>
            <a:off x="612775" y="1600200"/>
            <a:ext cx="8153400" cy="4495800"/>
          </a:xfrm>
        </p:spPr>
        <p:txBody>
          <a:bodyPr>
            <a:normAutofit/>
          </a:bodyPr>
          <a:lstStyle/>
          <a:p>
            <a:pPr marL="320040" indent="-320040" eaLnBrk="1" fontAlgn="auto" hangingPunct="1">
              <a:spcBef>
                <a:spcPts val="600"/>
              </a:spcBef>
              <a:spcAft>
                <a:spcPts val="0"/>
              </a:spcAft>
              <a:buFont typeface="Wingdings" pitchFamily="2" charset="2"/>
              <a:buNone/>
              <a:defRPr/>
            </a:pPr>
            <a:r>
              <a:rPr lang="en-US" sz="3200" b="1" u="sng" dirty="0">
                <a:latin typeface="Arial" charset="0"/>
                <a:cs typeface="Arial" charset="0"/>
              </a:rPr>
              <a:t>Optional</a:t>
            </a:r>
            <a:r>
              <a:rPr lang="en-US" sz="3200" b="1" dirty="0">
                <a:latin typeface="Arial" charset="0"/>
                <a:cs typeface="Arial" charset="0"/>
              </a:rPr>
              <a:t> Scoring Worksheets:</a:t>
            </a:r>
          </a:p>
          <a:p>
            <a:pPr marL="320040" indent="-320040" eaLnBrk="1" fontAlgn="auto" hangingPunct="1">
              <a:spcBef>
                <a:spcPts val="600"/>
              </a:spcBef>
              <a:spcAft>
                <a:spcPts val="0"/>
              </a:spcAft>
              <a:buFont typeface="Wingdings" pitchFamily="2" charset="2"/>
              <a:buNone/>
              <a:defRPr/>
            </a:pPr>
            <a:endParaRPr lang="en-US" sz="2800" dirty="0">
              <a:latin typeface="Arial" charset="0"/>
              <a:cs typeface="Arial" charset="0"/>
            </a:endParaRPr>
          </a:p>
          <a:p>
            <a:pPr marL="800100" lvl="1" indent="-433388" eaLnBrk="1" fontAlgn="auto" hangingPunct="1">
              <a:spcBef>
                <a:spcPts val="600"/>
              </a:spcBef>
              <a:spcAft>
                <a:spcPts val="0"/>
              </a:spcAft>
              <a:buClr>
                <a:srgbClr val="FF6600"/>
              </a:buClr>
              <a:buSzPct val="60000"/>
              <a:defRPr/>
            </a:pPr>
            <a:r>
              <a:rPr lang="en-US" sz="2800" dirty="0">
                <a:latin typeface="Arial" charset="0"/>
                <a:cs typeface="Arial" charset="0"/>
              </a:rPr>
              <a:t>Located in the </a:t>
            </a:r>
            <a:r>
              <a:rPr lang="en-US" sz="2800" i="1" dirty="0">
                <a:latin typeface="Arial" charset="0"/>
                <a:cs typeface="Arial" charset="0"/>
              </a:rPr>
              <a:t>Directions for Administration Manual </a:t>
            </a:r>
            <a:r>
              <a:rPr lang="en-US" sz="2800" dirty="0">
                <a:latin typeface="Arial" charset="0"/>
                <a:cs typeface="Arial" charset="0"/>
              </a:rPr>
              <a:t>Appendix B</a:t>
            </a:r>
          </a:p>
          <a:p>
            <a:pPr marL="800100" lvl="1" indent="-433388" eaLnBrk="1" fontAlgn="auto" hangingPunct="1">
              <a:spcBef>
                <a:spcPts val="600"/>
              </a:spcBef>
              <a:spcAft>
                <a:spcPts val="0"/>
              </a:spcAft>
              <a:buClr>
                <a:srgbClr val="FF6600"/>
              </a:buClr>
              <a:buSzPct val="60000"/>
              <a:defRPr/>
            </a:pPr>
            <a:r>
              <a:rPr lang="en-US" sz="2800" dirty="0">
                <a:latin typeface="Arial" charset="0"/>
                <a:cs typeface="Arial" charset="0"/>
              </a:rPr>
              <a:t>Used to record students’ scores</a:t>
            </a:r>
          </a:p>
          <a:p>
            <a:pPr marL="800100" lvl="1" indent="-433388" eaLnBrk="1" fontAlgn="auto" hangingPunct="1">
              <a:spcBef>
                <a:spcPts val="600"/>
              </a:spcBef>
              <a:spcAft>
                <a:spcPts val="0"/>
              </a:spcAft>
              <a:buClr>
                <a:srgbClr val="FF6600"/>
              </a:buClr>
              <a:buSzPct val="60000"/>
              <a:defRPr/>
            </a:pPr>
            <a:r>
              <a:rPr lang="en-US" sz="2800" dirty="0">
                <a:latin typeface="Arial" charset="0"/>
                <a:cs typeface="Arial" charset="0"/>
              </a:rPr>
              <a:t>Scores </a:t>
            </a:r>
            <a:r>
              <a:rPr lang="en-US" sz="2800" u="sng" dirty="0">
                <a:latin typeface="Arial" charset="0"/>
                <a:cs typeface="Arial" charset="0"/>
              </a:rPr>
              <a:t>must</a:t>
            </a:r>
            <a:r>
              <a:rPr lang="en-US" sz="2800" dirty="0">
                <a:latin typeface="Arial" charset="0"/>
                <a:cs typeface="Arial" charset="0"/>
              </a:rPr>
              <a:t> be transferred into the DEI</a:t>
            </a:r>
          </a:p>
          <a:p>
            <a:pPr marL="800100" lvl="1" indent="-433388" eaLnBrk="1" fontAlgn="auto" hangingPunct="1">
              <a:spcAft>
                <a:spcPts val="0"/>
              </a:spcAft>
              <a:buClr>
                <a:srgbClr val="FF6600"/>
              </a:buClr>
              <a:buSzPct val="60000"/>
              <a:defRPr/>
            </a:pPr>
            <a:r>
              <a:rPr lang="en-US" sz="2800" dirty="0">
                <a:latin typeface="Arial" charset="0"/>
                <a:cs typeface="Arial" charset="0"/>
              </a:rPr>
              <a:t>If used, return with all printed materials</a:t>
            </a:r>
          </a:p>
          <a:p>
            <a:pPr marL="640080" lvl="1" indent="-274320" eaLnBrk="1" fontAlgn="auto" hangingPunct="1">
              <a:spcAft>
                <a:spcPts val="0"/>
              </a:spcAft>
              <a:buClr>
                <a:schemeClr val="tx2"/>
              </a:buClr>
              <a:buSzPct val="75000"/>
              <a:buFont typeface="Wingdings 2"/>
              <a:buChar char=""/>
              <a:defRPr/>
            </a:pPr>
            <a:endParaRPr lang="en-US" sz="2800" dirty="0">
              <a:latin typeface="Arial" charset="0"/>
              <a:cs typeface="Arial" charset="0"/>
            </a:endParaRPr>
          </a:p>
          <a:p>
            <a:pPr marL="640080" lvl="1" indent="-274320" eaLnBrk="1" fontAlgn="auto" hangingPunct="1">
              <a:spcAft>
                <a:spcPts val="0"/>
              </a:spcAft>
              <a:buClr>
                <a:schemeClr val="bg2"/>
              </a:buClr>
              <a:buFont typeface="Wingdings" pitchFamily="2" charset="2"/>
              <a:buNone/>
              <a:defRPr/>
            </a:pPr>
            <a:endParaRPr lang="en-US" sz="1400" dirty="0">
              <a:latin typeface="Arial" charset="0"/>
              <a:cs typeface="Arial" charset="0"/>
            </a:endParaRPr>
          </a:p>
        </p:txBody>
      </p:sp>
      <p:sp>
        <p:nvSpPr>
          <p:cNvPr id="109572"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9CA42227-013A-4724-B03A-9DCB5E1CF618}" type="slidenum">
              <a:rPr lang="en-US"/>
              <a:pPr>
                <a:defRPr/>
              </a:pPr>
              <a:t>64</a:t>
            </a:fld>
            <a:endParaRPr lang="en-US" dirty="0"/>
          </a:p>
        </p:txBody>
      </p:sp>
      <p:pic>
        <p:nvPicPr>
          <p:cNvPr id="2" name="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3"/>
          <p:cNvSpPr>
            <a:spLocks noGrp="1"/>
          </p:cNvSpPr>
          <p:nvPr>
            <p:ph type="title"/>
          </p:nvPr>
        </p:nvSpPr>
        <p:spPr>
          <a:xfrm>
            <a:off x="612775" y="228600"/>
            <a:ext cx="8153400" cy="990600"/>
          </a:xfrm>
        </p:spPr>
        <p:txBody>
          <a:bodyPr/>
          <a:lstStyle/>
          <a:p>
            <a:r>
              <a:rPr lang="en-US" altLang="en-US" dirty="0"/>
              <a:t>Returning Materials</a:t>
            </a:r>
          </a:p>
        </p:txBody>
      </p:sp>
      <p:sp>
        <p:nvSpPr>
          <p:cNvPr id="144387" name="Content Placeholder 4"/>
          <p:cNvSpPr>
            <a:spLocks noGrp="1"/>
          </p:cNvSpPr>
          <p:nvPr>
            <p:ph sz="quarter" idx="1"/>
          </p:nvPr>
        </p:nvSpPr>
        <p:spPr>
          <a:xfrm>
            <a:off x="612775" y="1600200"/>
            <a:ext cx="8153400" cy="4495800"/>
          </a:xfrm>
        </p:spPr>
        <p:txBody>
          <a:bodyPr/>
          <a:lstStyle/>
          <a:p>
            <a:r>
              <a:rPr lang="en-US" altLang="en-US" sz="2500" dirty="0"/>
              <a:t>Return test materials to the BTC according to district procedures. </a:t>
            </a:r>
          </a:p>
          <a:p>
            <a:r>
              <a:rPr lang="en-US" altLang="en-US" sz="2500" dirty="0"/>
              <a:t>Follow the instructions in the DFAM for reassembling the TA kits. </a:t>
            </a:r>
          </a:p>
          <a:p>
            <a:pPr lvl="1"/>
            <a:r>
              <a:rPr lang="en-US" altLang="en-US" sz="2300" u="sng" dirty="0"/>
              <a:t>All</a:t>
            </a:r>
            <a:r>
              <a:rPr lang="en-US" altLang="en-US" sz="2300" dirty="0"/>
              <a:t> printed materials must be returned in the kits.</a:t>
            </a:r>
          </a:p>
          <a:p>
            <a:pPr lvl="1"/>
            <a:r>
              <a:rPr lang="en-US" altLang="en-US" sz="2300" dirty="0"/>
              <a:t>Physical manipulatives may be kept. </a:t>
            </a:r>
          </a:p>
          <a:p>
            <a:pPr lvl="1"/>
            <a:r>
              <a:rPr lang="en-US" altLang="en-US" sz="2300" i="1" dirty="0"/>
              <a:t>Directions for Administration Manual </a:t>
            </a:r>
            <a:r>
              <a:rPr lang="en-US" altLang="en-US" sz="2300" dirty="0"/>
              <a:t>may be kept. </a:t>
            </a:r>
          </a:p>
          <a:p>
            <a:r>
              <a:rPr lang="en-US" altLang="en-US" sz="2500" dirty="0"/>
              <a:t>Use the TA Kit memo checklists to verify that all materials were received and returned. Return the memo with the kit.</a:t>
            </a:r>
          </a:p>
        </p:txBody>
      </p:sp>
      <p:pic>
        <p:nvPicPr>
          <p:cNvPr id="3" name="6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1234814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1371600" y="1752600"/>
            <a:ext cx="7543800" cy="838200"/>
          </a:xfrm>
        </p:spPr>
        <p:txBody>
          <a:bodyPr/>
          <a:lstStyle/>
          <a:p>
            <a:pPr eaLnBrk="1" hangingPunct="1"/>
            <a:r>
              <a:rPr lang="en-US" altLang="en-US" dirty="0">
                <a:solidFill>
                  <a:schemeClr val="bg1"/>
                </a:solidFill>
                <a:latin typeface="Arial" pitchFamily="34" charset="0"/>
                <a:cs typeface="Arial" pitchFamily="34" charset="0"/>
              </a:rPr>
              <a:t/>
            </a:r>
            <a:br>
              <a:rPr lang="en-US" altLang="en-US" dirty="0">
                <a:solidFill>
                  <a:schemeClr val="bg1"/>
                </a:solidFill>
                <a:latin typeface="Arial" pitchFamily="34" charset="0"/>
                <a:cs typeface="Arial" pitchFamily="34" charset="0"/>
              </a:rPr>
            </a:br>
            <a:r>
              <a:rPr lang="en-US" altLang="en-US" dirty="0">
                <a:solidFill>
                  <a:schemeClr val="tx1"/>
                </a:solidFill>
                <a:latin typeface="Arial" pitchFamily="34" charset="0"/>
                <a:cs typeface="Arial" pitchFamily="34" charset="0"/>
              </a:rPr>
              <a:t>Online Data Entry</a:t>
            </a:r>
            <a:r>
              <a:rPr lang="en-US" altLang="en-US" dirty="0">
                <a:solidFill>
                  <a:schemeClr val="bg1"/>
                </a:solidFill>
                <a:latin typeface="Arial" pitchFamily="34" charset="0"/>
                <a:cs typeface="Arial" pitchFamily="34" charset="0"/>
              </a:rPr>
              <a:t/>
            </a:r>
            <a:br>
              <a:rPr lang="en-US" altLang="en-US" dirty="0">
                <a:solidFill>
                  <a:schemeClr val="bg1"/>
                </a:solidFill>
                <a:latin typeface="Arial" pitchFamily="34" charset="0"/>
                <a:cs typeface="Arial" pitchFamily="34" charset="0"/>
              </a:rPr>
            </a:br>
            <a:endParaRPr lang="en-US" altLang="en-US" dirty="0">
              <a:solidFill>
                <a:schemeClr val="bg1"/>
              </a:solidFill>
              <a:latin typeface="Arial" pitchFamily="34" charset="0"/>
              <a:cs typeface="Arial" pitchFamily="34" charset="0"/>
            </a:endParaRPr>
          </a:p>
        </p:txBody>
      </p:sp>
      <p:sp>
        <p:nvSpPr>
          <p:cNvPr id="120835" name="Slide Number Placeholder 3"/>
          <p:cNvSpPr>
            <a:spLocks noGrp="1"/>
          </p:cNvSpPr>
          <p:nvPr>
            <p:ph type="sldNum" sz="quarter" idx="4294967295"/>
          </p:nvPr>
        </p:nvSpPr>
        <p:spPr bwMode="auto">
          <a:xfrm>
            <a:off x="-15875" y="1744663"/>
            <a:ext cx="1295400" cy="701675"/>
          </a:xfrm>
          <a:ln>
            <a:miter lim="800000"/>
            <a:headEnd/>
            <a:tailEnd/>
          </a:ln>
        </p:spPr>
        <p:txBody>
          <a:bodyPr wrap="square" lIns="91440" tIns="45720" rIns="91440" bIns="45720" numCol="1" compatLnSpc="1">
            <a:prstTxWarp prst="textNoShape">
              <a:avLst/>
            </a:prstTxWarp>
          </a:bodyPr>
          <a:lstStyle/>
          <a:p>
            <a:pPr>
              <a:defRPr/>
            </a:pPr>
            <a:fld id="{FB356AE3-42E1-44AB-B300-59A4A017AEE2}" type="slidenum">
              <a:rPr lang="en-US" smtClean="0"/>
              <a:pPr>
                <a:defRPr/>
              </a:pPr>
              <a:t>66</a:t>
            </a:fld>
            <a:endParaRPr lang="en-US" dirty="0"/>
          </a:p>
        </p:txBody>
      </p:sp>
      <p:pic>
        <p:nvPicPr>
          <p:cNvPr id="2" name="6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3"/>
          <p:cNvSpPr>
            <a:spLocks noGrp="1"/>
          </p:cNvSpPr>
          <p:nvPr>
            <p:ph type="title"/>
          </p:nvPr>
        </p:nvSpPr>
        <p:spPr>
          <a:xfrm>
            <a:off x="612775" y="228600"/>
            <a:ext cx="8153400" cy="990600"/>
          </a:xfrm>
        </p:spPr>
        <p:txBody>
          <a:bodyPr/>
          <a:lstStyle/>
          <a:p>
            <a:r>
              <a:rPr lang="en-US" altLang="en-US" dirty="0"/>
              <a:t>AASCD Online Systems</a:t>
            </a:r>
          </a:p>
        </p:txBody>
      </p:sp>
      <p:graphicFrame>
        <p:nvGraphicFramePr>
          <p:cNvPr id="6" name="Content Placeholder 9"/>
          <p:cNvGraphicFramePr>
            <a:graphicFrameLocks noGrp="1"/>
          </p:cNvGraphicFramePr>
          <p:nvPr>
            <p:ph idx="1"/>
            <p:extLst>
              <p:ext uri="{D42A27DB-BD31-4B8C-83A1-F6EECF244321}">
                <p14:modId xmlns:p14="http://schemas.microsoft.com/office/powerpoint/2010/main" val="2822495583"/>
              </p:ext>
            </p:extLst>
          </p:nvPr>
        </p:nvGraphicFramePr>
        <p:xfrm>
          <a:off x="803275" y="1524001"/>
          <a:ext cx="7772400" cy="4648199"/>
        </p:xfrm>
        <a:graphic>
          <a:graphicData uri="http://schemas.openxmlformats.org/drawingml/2006/table">
            <a:tbl>
              <a:tblPr firstRow="1" bandRow="1"/>
              <a:tblGrid>
                <a:gridCol w="2230967">
                  <a:extLst>
                    <a:ext uri="{9D8B030D-6E8A-4147-A177-3AD203B41FA5}">
                      <a16:colId xmlns="" xmlns:a16="http://schemas.microsoft.com/office/drawing/2014/main" val="20000"/>
                    </a:ext>
                  </a:extLst>
                </a:gridCol>
                <a:gridCol w="5541433">
                  <a:extLst>
                    <a:ext uri="{9D8B030D-6E8A-4147-A177-3AD203B41FA5}">
                      <a16:colId xmlns="" xmlns:a16="http://schemas.microsoft.com/office/drawing/2014/main" val="20001"/>
                    </a:ext>
                  </a:extLst>
                </a:gridCol>
              </a:tblGrid>
              <a:tr h="371055">
                <a:tc>
                  <a:txBody>
                    <a:bodyPr/>
                    <a:lstStyle>
                      <a:lvl1pPr marL="0" algn="l" rtl="0" eaLnBrk="1" latinLnBrk="0" hangingPunct="1">
                        <a:defRPr kumimoji="0" b="1" kern="1200">
                          <a:solidFill>
                            <a:schemeClr val="lt1"/>
                          </a:solidFill>
                          <a:latin typeface="Calibri"/>
                          <a:ea typeface=""/>
                          <a:cs typeface=""/>
                        </a:defRPr>
                      </a:lvl1pPr>
                      <a:lvl2pPr marL="457200" algn="l" rtl="0" eaLnBrk="1" latinLnBrk="0" hangingPunct="1">
                        <a:defRPr kumimoji="0" b="1" kern="1200">
                          <a:solidFill>
                            <a:schemeClr val="lt1"/>
                          </a:solidFill>
                          <a:latin typeface="Calibri"/>
                          <a:ea typeface=""/>
                          <a:cs typeface=""/>
                        </a:defRPr>
                      </a:lvl2pPr>
                      <a:lvl3pPr marL="914400" algn="l" rtl="0" eaLnBrk="1" latinLnBrk="0" hangingPunct="1">
                        <a:defRPr kumimoji="0" b="1" kern="1200">
                          <a:solidFill>
                            <a:schemeClr val="lt1"/>
                          </a:solidFill>
                          <a:latin typeface="Calibri"/>
                          <a:ea typeface=""/>
                          <a:cs typeface=""/>
                        </a:defRPr>
                      </a:lvl3pPr>
                      <a:lvl4pPr marL="1371600" algn="l" rtl="0" eaLnBrk="1" latinLnBrk="0" hangingPunct="1">
                        <a:defRPr kumimoji="0" b="1" kern="1200">
                          <a:solidFill>
                            <a:schemeClr val="lt1"/>
                          </a:solidFill>
                          <a:latin typeface="Calibri"/>
                          <a:ea typeface=""/>
                          <a:cs typeface=""/>
                        </a:defRPr>
                      </a:lvl4pPr>
                      <a:lvl5pPr marL="1828800" algn="l" rtl="0" eaLnBrk="1" latinLnBrk="0" hangingPunct="1">
                        <a:defRPr kumimoji="0" b="1" kern="1200">
                          <a:solidFill>
                            <a:schemeClr val="lt1"/>
                          </a:solidFill>
                          <a:latin typeface="Calibri"/>
                          <a:ea typeface=""/>
                          <a:cs typeface=""/>
                        </a:defRPr>
                      </a:lvl5pPr>
                      <a:lvl6pPr marL="2286000" algn="l" rtl="0" eaLnBrk="1" latinLnBrk="0" hangingPunct="1">
                        <a:defRPr kumimoji="0" b="1" kern="1200">
                          <a:solidFill>
                            <a:schemeClr val="lt1"/>
                          </a:solidFill>
                          <a:latin typeface="Calibri"/>
                          <a:ea typeface=""/>
                          <a:cs typeface=""/>
                        </a:defRPr>
                      </a:lvl6pPr>
                      <a:lvl7pPr marL="2743200" algn="l" rtl="0" eaLnBrk="1" latinLnBrk="0" hangingPunct="1">
                        <a:defRPr kumimoji="0" b="1" kern="1200">
                          <a:solidFill>
                            <a:schemeClr val="lt1"/>
                          </a:solidFill>
                          <a:latin typeface="Calibri"/>
                          <a:ea typeface=""/>
                          <a:cs typeface=""/>
                        </a:defRPr>
                      </a:lvl7pPr>
                      <a:lvl8pPr marL="3200400" algn="l" rtl="0" eaLnBrk="1" latinLnBrk="0" hangingPunct="1">
                        <a:defRPr kumimoji="0" b="1" kern="1200">
                          <a:solidFill>
                            <a:schemeClr val="lt1"/>
                          </a:solidFill>
                          <a:latin typeface="Calibri"/>
                          <a:ea typeface=""/>
                          <a:cs typeface=""/>
                        </a:defRPr>
                      </a:lvl8pPr>
                      <a:lvl9pPr marL="3657600" algn="l" rtl="0" eaLnBrk="1" latinLnBrk="0" hangingPunct="1">
                        <a:defRPr kumimoji="0" b="1" kern="1200">
                          <a:solidFill>
                            <a:schemeClr val="lt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System</a:t>
                      </a:r>
                    </a:p>
                  </a:txBody>
                  <a:tcPr marT="45723" marB="4572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latinLnBrk="0" hangingPunct="1">
                        <a:defRPr kumimoji="0" b="1" kern="1200">
                          <a:solidFill>
                            <a:schemeClr val="lt1"/>
                          </a:solidFill>
                          <a:latin typeface="Calibri"/>
                          <a:ea typeface=""/>
                          <a:cs typeface=""/>
                        </a:defRPr>
                      </a:lvl1pPr>
                      <a:lvl2pPr marL="457200" algn="l" rtl="0" eaLnBrk="1" latinLnBrk="0" hangingPunct="1">
                        <a:defRPr kumimoji="0" b="1" kern="1200">
                          <a:solidFill>
                            <a:schemeClr val="lt1"/>
                          </a:solidFill>
                          <a:latin typeface="Calibri"/>
                          <a:ea typeface=""/>
                          <a:cs typeface=""/>
                        </a:defRPr>
                      </a:lvl2pPr>
                      <a:lvl3pPr marL="914400" algn="l" rtl="0" eaLnBrk="1" latinLnBrk="0" hangingPunct="1">
                        <a:defRPr kumimoji="0" b="1" kern="1200">
                          <a:solidFill>
                            <a:schemeClr val="lt1"/>
                          </a:solidFill>
                          <a:latin typeface="Calibri"/>
                          <a:ea typeface=""/>
                          <a:cs typeface=""/>
                        </a:defRPr>
                      </a:lvl3pPr>
                      <a:lvl4pPr marL="1371600" algn="l" rtl="0" eaLnBrk="1" latinLnBrk="0" hangingPunct="1">
                        <a:defRPr kumimoji="0" b="1" kern="1200">
                          <a:solidFill>
                            <a:schemeClr val="lt1"/>
                          </a:solidFill>
                          <a:latin typeface="Calibri"/>
                          <a:ea typeface=""/>
                          <a:cs typeface=""/>
                        </a:defRPr>
                      </a:lvl4pPr>
                      <a:lvl5pPr marL="1828800" algn="l" rtl="0" eaLnBrk="1" latinLnBrk="0" hangingPunct="1">
                        <a:defRPr kumimoji="0" b="1" kern="1200">
                          <a:solidFill>
                            <a:schemeClr val="lt1"/>
                          </a:solidFill>
                          <a:latin typeface="Calibri"/>
                          <a:ea typeface=""/>
                          <a:cs typeface=""/>
                        </a:defRPr>
                      </a:lvl5pPr>
                      <a:lvl6pPr marL="2286000" algn="l" rtl="0" eaLnBrk="1" latinLnBrk="0" hangingPunct="1">
                        <a:defRPr kumimoji="0" b="1" kern="1200">
                          <a:solidFill>
                            <a:schemeClr val="lt1"/>
                          </a:solidFill>
                          <a:latin typeface="Calibri"/>
                          <a:ea typeface=""/>
                          <a:cs typeface=""/>
                        </a:defRPr>
                      </a:lvl6pPr>
                      <a:lvl7pPr marL="2743200" algn="l" rtl="0" eaLnBrk="1" latinLnBrk="0" hangingPunct="1">
                        <a:defRPr kumimoji="0" b="1" kern="1200">
                          <a:solidFill>
                            <a:schemeClr val="lt1"/>
                          </a:solidFill>
                          <a:latin typeface="Calibri"/>
                          <a:ea typeface=""/>
                          <a:cs typeface=""/>
                        </a:defRPr>
                      </a:lvl7pPr>
                      <a:lvl8pPr marL="3200400" algn="l" rtl="0" eaLnBrk="1" latinLnBrk="0" hangingPunct="1">
                        <a:defRPr kumimoji="0" b="1" kern="1200">
                          <a:solidFill>
                            <a:schemeClr val="lt1"/>
                          </a:solidFill>
                          <a:latin typeface="Calibri"/>
                          <a:ea typeface=""/>
                          <a:cs typeface=""/>
                        </a:defRPr>
                      </a:lvl8pPr>
                      <a:lvl9pPr marL="3657600" algn="l" rtl="0" eaLnBrk="1" latinLnBrk="0" hangingPunct="1">
                        <a:defRPr kumimoji="0" b="1" kern="1200">
                          <a:solidFill>
                            <a:schemeClr val="lt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Description</a:t>
                      </a:r>
                    </a:p>
                  </a:txBody>
                  <a:tcPr marT="45723" marB="4572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 xmlns:a16="http://schemas.microsoft.com/office/drawing/2014/main" val="10000"/>
                  </a:ext>
                </a:extLst>
              </a:tr>
              <a:tr h="2411508">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Test</a:t>
                      </a:r>
                      <a:r>
                        <a:rPr lang="en-US" sz="1800" baseline="0" dirty="0">
                          <a:latin typeface="Arial" panose="020B0604020202020204" pitchFamily="34" charset="0"/>
                          <a:cs typeface="Arial" panose="020B0604020202020204" pitchFamily="34" charset="0"/>
                        </a:rPr>
                        <a:t> Information Distribution Engine (TIDE) for online administrations</a:t>
                      </a:r>
                      <a:endParaRPr lang="en-US" sz="1800" dirty="0">
                        <a:latin typeface="Arial" panose="020B0604020202020204" pitchFamily="34" charset="0"/>
                        <a:cs typeface="Arial" panose="020B0604020202020204" pitchFamily="34" charset="0"/>
                      </a:endParaRPr>
                    </a:p>
                  </a:txBody>
                  <a:tcPr marT="45723" marB="4572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Student</a:t>
                      </a:r>
                      <a:r>
                        <a:rPr lang="en-US" sz="1800" baseline="0" dirty="0">
                          <a:latin typeface="Arial" panose="020B0604020202020204" pitchFamily="34" charset="0"/>
                          <a:cs typeface="Arial" panose="020B0604020202020204" pitchFamily="34" charset="0"/>
                        </a:rPr>
                        <a:t> identification (name, SSID, grade, etc.)</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a:latin typeface="Arial" panose="020B0604020202020204" pitchFamily="34" charset="0"/>
                          <a:cs typeface="Arial" panose="020B0604020202020204" pitchFamily="34" charset="0"/>
                        </a:rPr>
                        <a:t>Materials ordering (for TCs)</a:t>
                      </a: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Resets and invalidations (for TCs)</a:t>
                      </a:r>
                    </a:p>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User management (for TCs)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Monitoring Test Progress</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access available</a:t>
                      </a:r>
                      <a:r>
                        <a:rPr lang="en-US" sz="1800" baseline="0" dirty="0">
                          <a:latin typeface="Arial" panose="020B0604020202020204" pitchFamily="34" charset="0"/>
                          <a:cs typeface="Arial" panose="020B0604020202020204" pitchFamily="34" charset="0"/>
                        </a:rPr>
                        <a:t> to all user roles</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track the status of data</a:t>
                      </a:r>
                      <a:r>
                        <a:rPr lang="en-US" sz="1800" baseline="0" dirty="0">
                          <a:latin typeface="Arial" panose="020B0604020202020204" pitchFamily="34" charset="0"/>
                          <a:cs typeface="Arial" panose="020B0604020202020204" pitchFamily="34" charset="0"/>
                        </a:rPr>
                        <a:t> entry and test submission </a:t>
                      </a:r>
                    </a:p>
                  </a:txBody>
                  <a:tcPr marT="45723" marB="4572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649342">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Data</a:t>
                      </a:r>
                      <a:r>
                        <a:rPr lang="en-US" sz="1800" baseline="0" dirty="0">
                          <a:latin typeface="Arial" panose="020B0604020202020204" pitchFamily="34" charset="0"/>
                          <a:cs typeface="Arial" panose="020B0604020202020204" pitchFamily="34" charset="0"/>
                        </a:rPr>
                        <a:t> Entry Interface (DEI)</a:t>
                      </a:r>
                      <a:endParaRPr lang="en-US" sz="1800" dirty="0">
                        <a:latin typeface="Arial" panose="020B0604020202020204" pitchFamily="34" charset="0"/>
                        <a:cs typeface="Arial" panose="020B0604020202020204" pitchFamily="34" charset="0"/>
                      </a:endParaRPr>
                    </a:p>
                  </a:txBody>
                  <a:tcPr marT="45723" marB="457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All</a:t>
                      </a:r>
                      <a:r>
                        <a:rPr lang="en-US" sz="1800" baseline="0" dirty="0">
                          <a:latin typeface="Arial" panose="020B0604020202020204" pitchFamily="34" charset="0"/>
                          <a:cs typeface="Arial" panose="020B0604020202020204" pitchFamily="34" charset="0"/>
                        </a:rPr>
                        <a:t> student scores must be entered into the online DEI by the conclusion of the test window</a:t>
                      </a:r>
                    </a:p>
                  </a:txBody>
                  <a:tcPr marT="45723" marB="457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2"/>
                  </a:ext>
                </a:extLst>
              </a:tr>
              <a:tr h="1216294">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algn="ctr"/>
                      <a:r>
                        <a:rPr lang="en-US" sz="1800" dirty="0">
                          <a:latin typeface="Arial" panose="020B0604020202020204" pitchFamily="34" charset="0"/>
                          <a:cs typeface="Arial" panose="020B0604020202020204" pitchFamily="34" charset="0"/>
                        </a:rPr>
                        <a:t>Online Reporting System (ORS)</a:t>
                      </a:r>
                    </a:p>
                  </a:txBody>
                  <a:tcPr marT="45723" marB="457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ea typeface=""/>
                          <a:cs typeface=""/>
                        </a:defRPr>
                      </a:lvl1pPr>
                      <a:lvl2pPr marL="457200" algn="l" rtl="0" eaLnBrk="1" latinLnBrk="0" hangingPunct="1">
                        <a:defRPr kumimoji="0" kern="1200">
                          <a:solidFill>
                            <a:schemeClr val="dk1"/>
                          </a:solidFill>
                          <a:latin typeface="Calibri"/>
                          <a:ea typeface=""/>
                          <a:cs typeface=""/>
                        </a:defRPr>
                      </a:lvl2pPr>
                      <a:lvl3pPr marL="914400" algn="l" rtl="0" eaLnBrk="1" latinLnBrk="0" hangingPunct="1">
                        <a:defRPr kumimoji="0" kern="1200">
                          <a:solidFill>
                            <a:schemeClr val="dk1"/>
                          </a:solidFill>
                          <a:latin typeface="Calibri"/>
                          <a:ea typeface=""/>
                          <a:cs typeface=""/>
                        </a:defRPr>
                      </a:lvl3pPr>
                      <a:lvl4pPr marL="1371600" algn="l" rtl="0" eaLnBrk="1" latinLnBrk="0" hangingPunct="1">
                        <a:defRPr kumimoji="0" kern="1200">
                          <a:solidFill>
                            <a:schemeClr val="dk1"/>
                          </a:solidFill>
                          <a:latin typeface="Calibri"/>
                          <a:ea typeface=""/>
                          <a:cs typeface=""/>
                        </a:defRPr>
                      </a:lvl4pPr>
                      <a:lvl5pPr marL="1828800" algn="l" rtl="0" eaLnBrk="1" latinLnBrk="0" hangingPunct="1">
                        <a:defRPr kumimoji="0" kern="1200">
                          <a:solidFill>
                            <a:schemeClr val="dk1"/>
                          </a:solidFill>
                          <a:latin typeface="Calibri"/>
                          <a:ea typeface=""/>
                          <a:cs typeface=""/>
                        </a:defRPr>
                      </a:lvl5pPr>
                      <a:lvl6pPr marL="2286000" algn="l" rtl="0" eaLnBrk="1" latinLnBrk="0" hangingPunct="1">
                        <a:defRPr kumimoji="0" kern="1200">
                          <a:solidFill>
                            <a:schemeClr val="dk1"/>
                          </a:solidFill>
                          <a:latin typeface="Calibri"/>
                          <a:ea typeface=""/>
                          <a:cs typeface=""/>
                        </a:defRPr>
                      </a:lvl6pPr>
                      <a:lvl7pPr marL="2743200" algn="l" rtl="0" eaLnBrk="1" latinLnBrk="0" hangingPunct="1">
                        <a:defRPr kumimoji="0" kern="1200">
                          <a:solidFill>
                            <a:schemeClr val="dk1"/>
                          </a:solidFill>
                          <a:latin typeface="Calibri"/>
                          <a:ea typeface=""/>
                          <a:cs typeface=""/>
                        </a:defRPr>
                      </a:lvl7pPr>
                      <a:lvl8pPr marL="3200400" algn="l" rtl="0" eaLnBrk="1" latinLnBrk="0" hangingPunct="1">
                        <a:defRPr kumimoji="0" kern="1200">
                          <a:solidFill>
                            <a:schemeClr val="dk1"/>
                          </a:solidFill>
                          <a:latin typeface="Calibri"/>
                          <a:ea typeface=""/>
                          <a:cs typeface=""/>
                        </a:defRPr>
                      </a:lvl8pPr>
                      <a:lvl9pPr marL="3657600" algn="l" rtl="0" eaLnBrk="1" latinLnBrk="0" hangingPunct="1">
                        <a:defRPr kumimoji="0" kern="1200">
                          <a:solidFill>
                            <a:schemeClr val="dk1"/>
                          </a:solidFill>
                          <a:latin typeface="Calibri"/>
                          <a:ea typeface=""/>
                          <a:cs typeface=""/>
                        </a:defRPr>
                      </a:lvl9pPr>
                    </a:lstStyle>
                    <a:p>
                      <a:pPr marL="285750"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Score Reports</a:t>
                      </a:r>
                    </a:p>
                    <a:p>
                      <a:pPr marL="742950" lvl="1"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access available to select user roles</a:t>
                      </a:r>
                    </a:p>
                    <a:p>
                      <a:pPr marL="742950" lvl="1" indent="-285750">
                        <a:buFont typeface="Arial" panose="020B0604020202020204" pitchFamily="34" charset="0"/>
                        <a:buChar char="•"/>
                      </a:pPr>
                      <a:r>
                        <a:rPr lang="en-US" sz="1800" baseline="0" dirty="0">
                          <a:latin typeface="Arial" panose="020B0604020202020204" pitchFamily="34" charset="0"/>
                          <a:cs typeface="Arial" panose="020B0604020202020204" pitchFamily="34" charset="0"/>
                        </a:rPr>
                        <a:t>real-time student results, downloadable data, score reports</a:t>
                      </a:r>
                      <a:endParaRPr lang="en-US" sz="1800" dirty="0">
                        <a:latin typeface="Arial" panose="020B0604020202020204" pitchFamily="34" charset="0"/>
                        <a:cs typeface="Arial" panose="020B0604020202020204" pitchFamily="34" charset="0"/>
                      </a:endParaRPr>
                    </a:p>
                  </a:txBody>
                  <a:tcPr marT="45723" marB="4572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bl>
          </a:graphicData>
        </a:graphic>
      </p:graphicFrame>
      <p:pic>
        <p:nvPicPr>
          <p:cNvPr id="2" name="6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4294554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09600" y="228600"/>
            <a:ext cx="8534400" cy="990600"/>
          </a:xfrm>
        </p:spPr>
        <p:txBody>
          <a:bodyPr/>
          <a:lstStyle/>
          <a:p>
            <a:r>
              <a:rPr lang="en-US" altLang="en-US" dirty="0"/>
              <a:t>User Accounts</a:t>
            </a:r>
          </a:p>
        </p:txBody>
      </p:sp>
      <p:sp>
        <p:nvSpPr>
          <p:cNvPr id="4" name="Slide Number Placeholder 3"/>
          <p:cNvSpPr>
            <a:spLocks noGrp="1"/>
          </p:cNvSpPr>
          <p:nvPr>
            <p:ph type="sldNum" sz="quarter" idx="10"/>
          </p:nvPr>
        </p:nvSpPr>
        <p:spPr/>
        <p:txBody>
          <a:bodyPr>
            <a:normAutofit fontScale="85000" lnSpcReduction="20000"/>
          </a:bodyPr>
          <a:lstStyle/>
          <a:p>
            <a:pPr>
              <a:defRPr/>
            </a:pPr>
            <a:fld id="{CD900A86-FA56-4C17-A6C3-A9BE346B7948}" type="slidenum">
              <a:rPr lang="en-US" smtClean="0"/>
              <a:pPr>
                <a:defRPr/>
              </a:pPr>
              <a:t>68</a:t>
            </a:fld>
            <a:endParaRPr lang="en-US" dirty="0"/>
          </a:p>
        </p:txBody>
      </p:sp>
      <p:sp>
        <p:nvSpPr>
          <p:cNvPr id="2" name="Content Placeholder 1"/>
          <p:cNvSpPr>
            <a:spLocks noGrp="1"/>
          </p:cNvSpPr>
          <p:nvPr>
            <p:ph sz="quarter" idx="1"/>
          </p:nvPr>
        </p:nvSpPr>
        <p:spPr>
          <a:xfrm>
            <a:off x="457200" y="1524000"/>
            <a:ext cx="8302752" cy="4495800"/>
          </a:xfrm>
        </p:spPr>
        <p:txBody>
          <a:bodyPr/>
          <a:lstStyle/>
          <a:p>
            <a:r>
              <a:rPr lang="en-US" sz="2000" b="1" dirty="0"/>
              <a:t>Test coordinators (DTCs, DAs, or BTCs) are responsible for creating all TE, TA, and SR user accounts. </a:t>
            </a:r>
          </a:p>
          <a:p>
            <a:pPr lvl="1">
              <a:buFont typeface="Wingdings" pitchFamily="2" charset="2"/>
              <a:buChar char="§"/>
            </a:pPr>
            <a:r>
              <a:rPr lang="en-US" sz="1800" i="1" dirty="0"/>
              <a:t>All TE, TA, and SR accounts from Spring 2016 were maintained. Users are required to set a new password for Spring 2017. </a:t>
            </a:r>
          </a:p>
          <a:p>
            <a:r>
              <a:rPr lang="en-US" sz="2000" b="1" dirty="0"/>
              <a:t>Users can only view student information and submit scores for students in their associated schools. Be sure your user account is associated with the school and district where your students are pre-identified. </a:t>
            </a:r>
          </a:p>
          <a:p>
            <a:r>
              <a:rPr lang="en-US" sz="2000" b="1" dirty="0"/>
              <a:t>Users can have different roles in different schools and districts. For example, a person can be a TE in School A and a SR in School B. </a:t>
            </a:r>
          </a:p>
          <a:p>
            <a:pPr lvl="1"/>
            <a:r>
              <a:rPr lang="en-US" sz="1800" i="1" dirty="0"/>
              <a:t>The same email address should be used to add users to multiple schools or districts. </a:t>
            </a:r>
          </a:p>
          <a:p>
            <a:r>
              <a:rPr lang="en-US" sz="2000" b="1" dirty="0"/>
              <a:t>Contact your TC to request an account before the test window</a:t>
            </a:r>
            <a:r>
              <a:rPr lang="en-US" sz="1900" b="1" dirty="0"/>
              <a:t>. </a:t>
            </a:r>
          </a:p>
          <a:p>
            <a:pPr lvl="1"/>
            <a:endParaRPr lang="en-US" sz="2200" dirty="0"/>
          </a:p>
          <a:p>
            <a:endParaRPr lang="en-US" dirty="0"/>
          </a:p>
        </p:txBody>
      </p:sp>
      <p:pic>
        <p:nvPicPr>
          <p:cNvPr id="3" name="6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4881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5130"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09600" y="228600"/>
            <a:ext cx="8534400" cy="990600"/>
          </a:xfrm>
        </p:spPr>
        <p:txBody>
          <a:bodyPr/>
          <a:lstStyle/>
          <a:p>
            <a:r>
              <a:rPr lang="en-US" altLang="en-US" dirty="0"/>
              <a:t>User Accounts </a:t>
            </a:r>
            <a:r>
              <a:rPr lang="en-US" altLang="en-US" sz="3600" dirty="0"/>
              <a:t>(cont.)</a:t>
            </a:r>
            <a:endParaRPr lang="en-US" altLang="en-US" dirty="0"/>
          </a:p>
        </p:txBody>
      </p:sp>
      <p:sp>
        <p:nvSpPr>
          <p:cNvPr id="4" name="Slide Number Placeholder 3"/>
          <p:cNvSpPr>
            <a:spLocks noGrp="1"/>
          </p:cNvSpPr>
          <p:nvPr>
            <p:ph type="sldNum" sz="quarter" idx="10"/>
          </p:nvPr>
        </p:nvSpPr>
        <p:spPr/>
        <p:txBody>
          <a:bodyPr>
            <a:normAutofit fontScale="85000" lnSpcReduction="20000"/>
          </a:bodyPr>
          <a:lstStyle/>
          <a:p>
            <a:pPr>
              <a:defRPr/>
            </a:pPr>
            <a:fld id="{CD900A86-FA56-4C17-A6C3-A9BE346B7948}" type="slidenum">
              <a:rPr lang="en-US" smtClean="0"/>
              <a:pPr>
                <a:defRPr/>
              </a:pPr>
              <a:t>69</a:t>
            </a:fld>
            <a:endParaRPr lang="en-US" dirty="0"/>
          </a:p>
        </p:txBody>
      </p:sp>
      <p:sp>
        <p:nvSpPr>
          <p:cNvPr id="2" name="Content Placeholder 1"/>
          <p:cNvSpPr>
            <a:spLocks noGrp="1"/>
          </p:cNvSpPr>
          <p:nvPr>
            <p:ph sz="quarter" idx="1"/>
          </p:nvPr>
        </p:nvSpPr>
        <p:spPr/>
        <p:txBody>
          <a:bodyPr/>
          <a:lstStyle/>
          <a:p>
            <a:pPr marL="0" indent="0">
              <a:buNone/>
            </a:pPr>
            <a:r>
              <a:rPr lang="en-US" sz="2200" b="1" dirty="0"/>
              <a:t>When a TC creates a user account, the new user will receive an activation email containing a temporary password. </a:t>
            </a:r>
          </a:p>
          <a:p>
            <a:r>
              <a:rPr lang="en-US" sz="2200" dirty="0"/>
              <a:t>Your email address will serve as your username.</a:t>
            </a:r>
          </a:p>
          <a:p>
            <a:r>
              <a:rPr lang="en-US" sz="2200" dirty="0"/>
              <a:t>You MUST log in using the temporary password and establish a new password within </a:t>
            </a:r>
            <a:r>
              <a:rPr lang="en-US" sz="2200" u="sng" dirty="0"/>
              <a:t>30 days</a:t>
            </a:r>
            <a:r>
              <a:rPr lang="en-US" sz="2200" dirty="0"/>
              <a:t> of receiving the email. </a:t>
            </a:r>
          </a:p>
          <a:p>
            <a:r>
              <a:rPr lang="en-US" sz="2200" dirty="0"/>
              <a:t>If you fail to do so, you can request a new activation email on the login screen. See the </a:t>
            </a:r>
            <a:r>
              <a:rPr lang="en-US" sz="2200" i="1" dirty="0"/>
              <a:t>TIDE FAQ </a:t>
            </a:r>
            <a:r>
              <a:rPr lang="en-US" sz="2200" dirty="0"/>
              <a:t>on the portal. </a:t>
            </a:r>
          </a:p>
          <a:p>
            <a:r>
              <a:rPr lang="en-US" sz="2200" dirty="0"/>
              <a:t>The email will come from AIRAST-DoNotReply@airast.org</a:t>
            </a:r>
          </a:p>
          <a:p>
            <a:pPr marL="0" indent="0">
              <a:buNone/>
            </a:pPr>
            <a:endParaRPr lang="en-US" sz="1500" dirty="0"/>
          </a:p>
          <a:p>
            <a:pPr marL="0" indent="0" algn="ctr">
              <a:buNone/>
            </a:pPr>
            <a:r>
              <a:rPr lang="en-US" sz="2200" b="1" dirty="0">
                <a:solidFill>
                  <a:srgbClr val="C00000"/>
                </a:solidFill>
              </a:rPr>
              <a:t>Do not share your username and password with anyone!</a:t>
            </a:r>
          </a:p>
          <a:p>
            <a:endParaRPr lang="en-US" sz="2300" dirty="0"/>
          </a:p>
          <a:p>
            <a:pPr lvl="1"/>
            <a:endParaRPr lang="en-US" sz="1900" dirty="0"/>
          </a:p>
          <a:p>
            <a:endParaRPr lang="en-US" sz="2200" dirty="0"/>
          </a:p>
        </p:txBody>
      </p:sp>
      <p:pic>
        <p:nvPicPr>
          <p:cNvPr id="3" name="6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72062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12775" y="228600"/>
            <a:ext cx="8153400" cy="990600"/>
          </a:xfrm>
        </p:spPr>
        <p:txBody>
          <a:bodyPr/>
          <a:lstStyle/>
          <a:p>
            <a:pPr eaLnBrk="1" hangingPunct="1"/>
            <a:r>
              <a:rPr lang="en-US" altLang="en-US" dirty="0"/>
              <a:t>Participation Criteria</a:t>
            </a:r>
            <a:endParaRPr lang="en-US" altLang="en-US" b="1" dirty="0"/>
          </a:p>
        </p:txBody>
      </p:sp>
      <p:sp>
        <p:nvSpPr>
          <p:cNvPr id="3" name="Slide Number Placeholder 2"/>
          <p:cNvSpPr>
            <a:spLocks noGrp="1"/>
          </p:cNvSpPr>
          <p:nvPr>
            <p:ph type="sldNum" sz="quarter" idx="10"/>
          </p:nvPr>
        </p:nvSpPr>
        <p:spPr/>
        <p:txBody>
          <a:bodyPr>
            <a:normAutofit fontScale="85000" lnSpcReduction="20000"/>
          </a:bodyPr>
          <a:lstStyle/>
          <a:p>
            <a:pPr>
              <a:defRPr/>
            </a:pPr>
            <a:fld id="{20DD57FA-D677-4A59-8AF9-1521BBB00377}" type="slidenum">
              <a:rPr lang="en-US"/>
              <a:pPr>
                <a:defRPr/>
              </a:pPr>
              <a:t>7</a:t>
            </a:fld>
            <a:endParaRPr lang="en-US" dirty="0"/>
          </a:p>
        </p:txBody>
      </p:sp>
      <p:sp>
        <p:nvSpPr>
          <p:cNvPr id="22532" name="Content Placeholder 2"/>
          <p:cNvSpPr>
            <a:spLocks noGrp="1"/>
          </p:cNvSpPr>
          <p:nvPr>
            <p:ph sz="quarter" idx="1"/>
          </p:nvPr>
        </p:nvSpPr>
        <p:spPr>
          <a:xfrm>
            <a:off x="152400" y="1676400"/>
            <a:ext cx="8839200" cy="4495800"/>
          </a:xfrm>
        </p:spPr>
        <p:txBody>
          <a:bodyPr>
            <a:normAutofit lnSpcReduction="10000"/>
          </a:bodyPr>
          <a:lstStyle/>
          <a:p>
            <a:pPr eaLnBrk="1" hangingPunct="1">
              <a:spcAft>
                <a:spcPts val="600"/>
              </a:spcAft>
              <a:buClr>
                <a:srgbClr val="FF6600"/>
              </a:buClr>
            </a:pPr>
            <a:r>
              <a:rPr lang="en-US" altLang="en-US" sz="2600" dirty="0"/>
              <a:t>The student has a significant cognitive disability.</a:t>
            </a:r>
          </a:p>
          <a:p>
            <a:pPr eaLnBrk="1" hangingPunct="1">
              <a:spcAft>
                <a:spcPts val="600"/>
              </a:spcAft>
              <a:buClr>
                <a:srgbClr val="FF6600"/>
              </a:buClr>
            </a:pPr>
            <a:r>
              <a:rPr lang="en-US" sz="2600" dirty="0"/>
              <a:t>The student is learning content linked to (derived from) </a:t>
            </a:r>
            <a:r>
              <a:rPr lang="en-US" altLang="en-US" sz="2400" dirty="0"/>
              <a:t>Ohio’s Learning Standards, i.e., Ohio’s Learning Standards–Extended</a:t>
            </a:r>
            <a:r>
              <a:rPr lang="en-US" sz="2600" dirty="0"/>
              <a:t>. </a:t>
            </a:r>
            <a:endParaRPr lang="en-US" altLang="en-US" sz="2600" dirty="0"/>
          </a:p>
          <a:p>
            <a:pPr eaLnBrk="1" hangingPunct="1">
              <a:spcAft>
                <a:spcPts val="600"/>
              </a:spcAft>
              <a:buClr>
                <a:srgbClr val="FF6600"/>
              </a:buClr>
            </a:pPr>
            <a:r>
              <a:rPr lang="en-US" altLang="en-US" sz="2600" dirty="0"/>
              <a:t>The student requires extensive direct individualized instruction and substantial supports to achieve measurable gains in the grade- and age-appropriate curriculum.</a:t>
            </a:r>
          </a:p>
          <a:p>
            <a:pPr eaLnBrk="1" hangingPunct="1">
              <a:spcAft>
                <a:spcPts val="600"/>
              </a:spcAft>
              <a:buClr>
                <a:srgbClr val="FF6600"/>
              </a:buClr>
            </a:pPr>
            <a:r>
              <a:rPr lang="en-US" sz="2600" dirty="0"/>
              <a:t>The student cannot participate in the general statewide assessment with or without accommodations, as appropriate, based on his/her IEP.</a:t>
            </a:r>
            <a:endParaRPr lang="en-US" altLang="en-US" sz="2600" dirty="0"/>
          </a:p>
        </p:txBody>
      </p:sp>
      <p:pic>
        <p:nvPicPr>
          <p:cNvPr id="2"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5352"/>
            <a:ext cx="609600" cy="609600"/>
          </a:xfrm>
          <a:prstGeom prst="rect">
            <a:avLst/>
          </a:prstGeom>
        </p:spPr>
      </p:pic>
    </p:spTree>
    <p:extLst>
      <p:ext uri="{BB962C8B-B14F-4D97-AF65-F5344CB8AC3E}">
        <p14:creationId xmlns:p14="http://schemas.microsoft.com/office/powerpoint/2010/main" val="113100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2"/>
          <p:cNvSpPr>
            <a:spLocks noGrp="1"/>
          </p:cNvSpPr>
          <p:nvPr>
            <p:ph type="title"/>
          </p:nvPr>
        </p:nvSpPr>
        <p:spPr>
          <a:xfrm>
            <a:off x="612775" y="228600"/>
            <a:ext cx="8153400" cy="990600"/>
          </a:xfrm>
        </p:spPr>
        <p:txBody>
          <a:bodyPr/>
          <a:lstStyle/>
          <a:p>
            <a:pPr eaLnBrk="1" hangingPunct="1"/>
            <a:r>
              <a:rPr lang="en-US" altLang="en-US">
                <a:solidFill>
                  <a:srgbClr val="775F55"/>
                </a:solidFill>
              </a:rPr>
              <a:t>Data Entry Interface</a:t>
            </a:r>
          </a:p>
        </p:txBody>
      </p:sp>
      <p:sp>
        <p:nvSpPr>
          <p:cNvPr id="113668" name="Slide Number Placeholder 3"/>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26053DDD-05EE-414E-B52A-9FB60B66C781}" type="slidenum">
              <a:rPr lang="en-US"/>
              <a:pPr>
                <a:defRPr/>
              </a:pPr>
              <a:t>70</a:t>
            </a:fld>
            <a:endParaRPr lang="en-US" dirty="0"/>
          </a:p>
        </p:txBody>
      </p:sp>
      <p:sp>
        <p:nvSpPr>
          <p:cNvPr id="149508" name="Content Placeholder 1"/>
          <p:cNvSpPr>
            <a:spLocks noGrp="1"/>
          </p:cNvSpPr>
          <p:nvPr>
            <p:ph sz="quarter" idx="1"/>
          </p:nvPr>
        </p:nvSpPr>
        <p:spPr>
          <a:xfrm>
            <a:off x="457200" y="1722438"/>
            <a:ext cx="8229600" cy="4525962"/>
          </a:xfrm>
        </p:spPr>
        <p:txBody>
          <a:bodyPr/>
          <a:lstStyle/>
          <a:p>
            <a:pPr eaLnBrk="1" hangingPunct="1">
              <a:buFont typeface="Wingdings" pitchFamily="2" charset="2"/>
              <a:buNone/>
            </a:pPr>
            <a:r>
              <a:rPr lang="en-US" altLang="en-US" dirty="0"/>
              <a:t>	</a:t>
            </a:r>
          </a:p>
          <a:p>
            <a:pPr eaLnBrk="1" hangingPunct="1">
              <a:buFont typeface="Wingdings" pitchFamily="2" charset="2"/>
              <a:buNone/>
            </a:pPr>
            <a:r>
              <a:rPr lang="en-US" altLang="en-US" dirty="0"/>
              <a:t>	The Data Entry Interface (DEI) is the online scoring site that authorized Test Administrators and Second Raters must log into in order to electronically submit scores for students who have completed the alternate assessment. </a:t>
            </a:r>
          </a:p>
        </p:txBody>
      </p:sp>
      <p:pic>
        <p:nvPicPr>
          <p:cNvPr id="2" name="7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2"/>
          <p:cNvSpPr>
            <a:spLocks noGrp="1"/>
          </p:cNvSpPr>
          <p:nvPr>
            <p:ph type="title"/>
          </p:nvPr>
        </p:nvSpPr>
        <p:spPr>
          <a:xfrm>
            <a:off x="612775" y="228600"/>
            <a:ext cx="8153400" cy="990600"/>
          </a:xfrm>
        </p:spPr>
        <p:txBody>
          <a:bodyPr/>
          <a:lstStyle/>
          <a:p>
            <a:pPr eaLnBrk="1" hangingPunct="1"/>
            <a:r>
              <a:rPr lang="en-US" altLang="en-US" dirty="0">
                <a:solidFill>
                  <a:srgbClr val="775F55"/>
                </a:solidFill>
              </a:rPr>
              <a:t>Data Entry Interface </a:t>
            </a:r>
            <a:r>
              <a:rPr lang="en-US" altLang="en-US" sz="2800" dirty="0">
                <a:solidFill>
                  <a:srgbClr val="775F55"/>
                </a:solidFill>
              </a:rPr>
              <a:t>(cont.)</a:t>
            </a:r>
          </a:p>
        </p:txBody>
      </p:sp>
      <p:sp>
        <p:nvSpPr>
          <p:cNvPr id="142339" name="Content Placeholder 4"/>
          <p:cNvSpPr>
            <a:spLocks noGrp="1"/>
          </p:cNvSpPr>
          <p:nvPr>
            <p:ph sz="quarter" idx="1"/>
          </p:nvPr>
        </p:nvSpPr>
        <p:spPr>
          <a:xfrm>
            <a:off x="381000" y="1905000"/>
            <a:ext cx="8382000" cy="4114800"/>
          </a:xfrm>
        </p:spPr>
        <p:txBody>
          <a:bodyPr/>
          <a:lstStyle/>
          <a:p>
            <a:pPr>
              <a:spcBef>
                <a:spcPts val="0"/>
              </a:spcBef>
              <a:spcAft>
                <a:spcPts val="1200"/>
              </a:spcAft>
              <a:buSzPct val="100000"/>
              <a:buFont typeface="Wingdings" pitchFamily="2" charset="2"/>
              <a:buChar char="§"/>
              <a:defRPr/>
            </a:pPr>
            <a:r>
              <a:rPr lang="en-US" sz="2800" dirty="0"/>
              <a:t>Access the DEI via the Ohio Alternate Assessment Portal (</a:t>
            </a:r>
            <a:r>
              <a:rPr lang="en-US" sz="2800" u="sng" dirty="0"/>
              <a:t>http://oh.portal.airast.org/</a:t>
            </a:r>
            <a:r>
              <a:rPr lang="en-US" sz="2800" dirty="0"/>
              <a:t>). </a:t>
            </a:r>
          </a:p>
          <a:p>
            <a:pPr>
              <a:spcBef>
                <a:spcPts val="0"/>
              </a:spcBef>
              <a:spcAft>
                <a:spcPts val="1200"/>
              </a:spcAft>
              <a:buSzPct val="100000"/>
              <a:buFont typeface="Wingdings" pitchFamily="2" charset="2"/>
              <a:buChar char="§"/>
              <a:defRPr/>
            </a:pPr>
            <a:r>
              <a:rPr lang="en-US" sz="2800" dirty="0"/>
              <a:t>All teachers, Test Administrators, and second raters must submit scores </a:t>
            </a:r>
            <a:r>
              <a:rPr lang="en-US" sz="2800" u="sng" dirty="0"/>
              <a:t>no later</a:t>
            </a:r>
            <a:r>
              <a:rPr lang="en-US" sz="2800" dirty="0"/>
              <a:t> than</a:t>
            </a:r>
            <a:r>
              <a:rPr lang="en-US" sz="2800" b="1" dirty="0"/>
              <a:t> </a:t>
            </a:r>
            <a:r>
              <a:rPr lang="en-US" sz="2800" b="1" dirty="0">
                <a:solidFill>
                  <a:srgbClr val="FF0000"/>
                </a:solidFill>
              </a:rPr>
              <a:t>11:59 pm April 14, 2017</a:t>
            </a:r>
            <a:r>
              <a:rPr lang="en-US" sz="2800" dirty="0"/>
              <a:t>. Please do so in a timely manner.</a:t>
            </a:r>
          </a:p>
          <a:p>
            <a:pPr>
              <a:spcBef>
                <a:spcPts val="0"/>
              </a:spcBef>
              <a:spcAft>
                <a:spcPts val="1200"/>
              </a:spcAft>
              <a:buSzPct val="100000"/>
              <a:buFont typeface="Wingdings" pitchFamily="2" charset="2"/>
              <a:buChar char="§"/>
              <a:defRPr/>
            </a:pPr>
            <a:r>
              <a:rPr lang="en-US" sz="2800" dirty="0"/>
              <a:t>No paper materials will be scored. </a:t>
            </a:r>
          </a:p>
          <a:p>
            <a:pPr>
              <a:spcBef>
                <a:spcPts val="0"/>
              </a:spcBef>
              <a:spcAft>
                <a:spcPts val="1200"/>
              </a:spcAft>
              <a:buSzPct val="100000"/>
              <a:buFont typeface="Wingdings" pitchFamily="2" charset="2"/>
              <a:buChar char="§"/>
              <a:defRPr/>
            </a:pPr>
            <a:r>
              <a:rPr lang="en-US" sz="2800" dirty="0"/>
              <a:t>There will be no extensions. </a:t>
            </a:r>
          </a:p>
          <a:p>
            <a:pPr>
              <a:buSzPct val="100000"/>
              <a:buFont typeface="Wingdings" pitchFamily="2" charset="2"/>
              <a:buChar char="§"/>
              <a:defRPr/>
            </a:pPr>
            <a:endParaRPr lang="en-US" sz="2800" dirty="0"/>
          </a:p>
          <a:p>
            <a:pPr marL="514350" indent="-514350">
              <a:buSzPct val="100000"/>
              <a:buFont typeface="Wingdings" pitchFamily="2" charset="2"/>
              <a:buNone/>
              <a:defRPr/>
            </a:pPr>
            <a:endParaRPr lang="en-US" sz="2800" dirty="0"/>
          </a:p>
        </p:txBody>
      </p:sp>
      <p:sp>
        <p:nvSpPr>
          <p:cNvPr id="115716" name="Slide Number Placeholder 3"/>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1B1F2E5F-5CD3-40FD-8913-B1A9552B52FC}" type="slidenum">
              <a:rPr lang="en-US"/>
              <a:pPr>
                <a:defRPr/>
              </a:pPr>
              <a:t>71</a:t>
            </a:fld>
            <a:endParaRPr lang="en-US" dirty="0"/>
          </a:p>
        </p:txBody>
      </p:sp>
      <p:pic>
        <p:nvPicPr>
          <p:cNvPr id="2" name="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647646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612775" y="228600"/>
            <a:ext cx="8153400" cy="990600"/>
          </a:xfrm>
        </p:spPr>
        <p:txBody>
          <a:bodyPr/>
          <a:lstStyle/>
          <a:p>
            <a:r>
              <a:rPr lang="en-US" altLang="en-US"/>
              <a:t>Data Entry Interface</a:t>
            </a:r>
          </a:p>
        </p:txBody>
      </p:sp>
      <p:sp>
        <p:nvSpPr>
          <p:cNvPr id="151555" name="Content Placeholder 2"/>
          <p:cNvSpPr>
            <a:spLocks noGrp="1"/>
          </p:cNvSpPr>
          <p:nvPr>
            <p:ph sz="quarter" idx="1"/>
          </p:nvPr>
        </p:nvSpPr>
        <p:spPr>
          <a:xfrm>
            <a:off x="612775" y="2286000"/>
            <a:ext cx="8153400" cy="1447800"/>
          </a:xfrm>
        </p:spPr>
        <p:txBody>
          <a:bodyPr/>
          <a:lstStyle/>
          <a:p>
            <a:pPr marL="0" indent="0" algn="ctr">
              <a:buFont typeface="Wingdings" pitchFamily="2" charset="2"/>
              <a:buNone/>
            </a:pPr>
            <a:r>
              <a:rPr lang="en-US" altLang="en-US" sz="3600" i="1" dirty="0">
                <a:hlinkClick r:id="rId5"/>
              </a:rPr>
              <a:t>DEI Tutorial</a:t>
            </a:r>
            <a:endParaRPr lang="en-US" altLang="en-US" sz="3600" i="1" dirty="0"/>
          </a:p>
          <a:p>
            <a:pPr marL="0" indent="0" algn="ctr">
              <a:buFont typeface="Wingdings" pitchFamily="2" charset="2"/>
              <a:buNone/>
            </a:pPr>
            <a:endParaRPr lang="en-US" altLang="en-US" sz="2000" i="1" dirty="0"/>
          </a:p>
        </p:txBody>
      </p:sp>
      <p:sp>
        <p:nvSpPr>
          <p:cNvPr id="4" name="Slide Number Placeholder 3"/>
          <p:cNvSpPr>
            <a:spLocks noGrp="1"/>
          </p:cNvSpPr>
          <p:nvPr>
            <p:ph type="sldNum" sz="quarter" idx="10"/>
          </p:nvPr>
        </p:nvSpPr>
        <p:spPr/>
        <p:txBody>
          <a:bodyPr>
            <a:normAutofit fontScale="85000" lnSpcReduction="20000"/>
          </a:bodyPr>
          <a:lstStyle/>
          <a:p>
            <a:pPr>
              <a:defRPr/>
            </a:pPr>
            <a:fld id="{B9B92F73-D738-43EE-832A-14B4C70F7241}" type="slidenum">
              <a:rPr lang="en-US" smtClean="0"/>
              <a:pPr>
                <a:defRPr/>
              </a:pPr>
              <a:t>72</a:t>
            </a:fld>
            <a:endParaRPr lang="en-US" dirty="0"/>
          </a:p>
        </p:txBody>
      </p:sp>
      <p:pic>
        <p:nvPicPr>
          <p:cNvPr id="151557" name="Picture 4" descr="j0336859">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05200"/>
            <a:ext cx="1981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752600"/>
            <a:ext cx="2971800" cy="388570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53602" name="Title 1"/>
          <p:cNvSpPr>
            <a:spLocks noGrp="1"/>
          </p:cNvSpPr>
          <p:nvPr>
            <p:ph type="title"/>
          </p:nvPr>
        </p:nvSpPr>
        <p:spPr>
          <a:xfrm>
            <a:off x="612775" y="228600"/>
            <a:ext cx="8153400" cy="990600"/>
          </a:xfrm>
        </p:spPr>
        <p:txBody>
          <a:bodyPr/>
          <a:lstStyle/>
          <a:p>
            <a:r>
              <a:rPr lang="en-US" altLang="en-US" sz="3600" dirty="0"/>
              <a:t>Monitoring Test Progress</a:t>
            </a:r>
            <a:br>
              <a:rPr lang="en-US" altLang="en-US" sz="3600" dirty="0"/>
            </a:br>
            <a:r>
              <a:rPr lang="en-US" altLang="en-US" sz="3600" dirty="0"/>
              <a:t>in TIDE</a:t>
            </a:r>
          </a:p>
        </p:txBody>
      </p:sp>
      <p:sp>
        <p:nvSpPr>
          <p:cNvPr id="4" name="Slide Number Placeholder 3"/>
          <p:cNvSpPr>
            <a:spLocks noGrp="1"/>
          </p:cNvSpPr>
          <p:nvPr>
            <p:ph type="sldNum" sz="quarter" idx="10"/>
          </p:nvPr>
        </p:nvSpPr>
        <p:spPr/>
        <p:txBody>
          <a:bodyPr>
            <a:normAutofit fontScale="85000" lnSpcReduction="20000"/>
          </a:bodyPr>
          <a:lstStyle/>
          <a:p>
            <a:pPr>
              <a:defRPr/>
            </a:pPr>
            <a:fld id="{9F5499A5-EC2E-4A5C-8E99-2D000C6FE1F2}" type="slidenum">
              <a:rPr lang="en-US" smtClean="0"/>
              <a:pPr>
                <a:defRPr/>
              </a:pPr>
              <a:t>73</a:t>
            </a:fld>
            <a:endParaRPr lang="en-US" dirty="0"/>
          </a:p>
        </p:txBody>
      </p:sp>
      <p:sp>
        <p:nvSpPr>
          <p:cNvPr id="5" name="Content Placeholder 2"/>
          <p:cNvSpPr>
            <a:spLocks noGrp="1"/>
          </p:cNvSpPr>
          <p:nvPr>
            <p:ph idx="1"/>
          </p:nvPr>
        </p:nvSpPr>
        <p:spPr>
          <a:xfrm>
            <a:off x="228600" y="1905000"/>
            <a:ext cx="4724399" cy="2514600"/>
          </a:xfrm>
        </p:spPr>
        <p:txBody>
          <a:bodyPr>
            <a:noAutofit/>
          </a:bodyPr>
          <a:lstStyle/>
          <a:p>
            <a:r>
              <a:rPr lang="en-US" sz="2000" dirty="0">
                <a:ea typeface="ＭＳ Ｐゴシック" pitchFamily="-48" charset="-128"/>
              </a:rPr>
              <a:t>Several types of participation reports are available:</a:t>
            </a:r>
          </a:p>
          <a:p>
            <a:pPr marL="171450" indent="-171450">
              <a:buFont typeface="Arial" panose="020B0604020202020204" pitchFamily="34" charset="0"/>
              <a:buChar char="•"/>
            </a:pPr>
            <a:r>
              <a:rPr lang="en-US" sz="2000" dirty="0">
                <a:ea typeface="ＭＳ Ｐゴシック" pitchFamily="-48" charset="-128"/>
              </a:rPr>
              <a:t>The </a:t>
            </a:r>
            <a:r>
              <a:rPr lang="en-US" sz="2000" b="1" dirty="0">
                <a:ea typeface="ＭＳ Ｐゴシック" pitchFamily="-48" charset="-128"/>
              </a:rPr>
              <a:t>Plan and Manage Testing Report</a:t>
            </a:r>
            <a:r>
              <a:rPr lang="en-US" sz="2000" dirty="0">
                <a:ea typeface="ＭＳ Ｐゴシック" pitchFamily="-48" charset="-128"/>
              </a:rPr>
              <a:t> details all of a student’s test opportunities and the status of those test opportunities.</a:t>
            </a:r>
          </a:p>
          <a:p>
            <a:pPr marL="171450" indent="-171450">
              <a:buFont typeface="Arial" panose="020B0604020202020204" pitchFamily="34" charset="0"/>
              <a:buChar char="•"/>
            </a:pPr>
            <a:r>
              <a:rPr lang="en-US" sz="2000" dirty="0">
                <a:ea typeface="ＭＳ Ｐゴシック" pitchFamily="-48" charset="-128"/>
              </a:rPr>
              <a:t>The </a:t>
            </a:r>
            <a:r>
              <a:rPr lang="en-US" sz="2000" b="1" dirty="0">
                <a:ea typeface="ＭＳ Ｐゴシック" pitchFamily="-48" charset="-128"/>
              </a:rPr>
              <a:t>Test Completion Rates Report </a:t>
            </a:r>
            <a:r>
              <a:rPr lang="en-US" sz="2000" dirty="0">
                <a:ea typeface="ＭＳ Ｐゴシック" pitchFamily="-48" charset="-128"/>
              </a:rPr>
              <a:t>summarizes the number and percentage of students who have started or completed a test.</a:t>
            </a:r>
          </a:p>
          <a:p>
            <a:pPr marL="171450" indent="-171450">
              <a:buFont typeface="Arial" panose="020B0604020202020204" pitchFamily="34" charset="0"/>
              <a:buChar char="•"/>
            </a:pPr>
            <a:r>
              <a:rPr lang="en-US" sz="2000" dirty="0">
                <a:ea typeface="ＭＳ Ｐゴシック" pitchFamily="-48" charset="-128"/>
              </a:rPr>
              <a:t>And the </a:t>
            </a:r>
            <a:r>
              <a:rPr lang="en-US" sz="2000" b="1" dirty="0">
                <a:ea typeface="ＭＳ Ｐゴシック" pitchFamily="-48" charset="-128"/>
              </a:rPr>
              <a:t>Test Status Code Report</a:t>
            </a:r>
            <a:r>
              <a:rPr lang="en-US" sz="2000" dirty="0">
                <a:ea typeface="ＭＳ Ｐゴシック" pitchFamily="-48" charset="-128"/>
              </a:rPr>
              <a:t> displays all the non-participation codes for a test administration.</a:t>
            </a:r>
          </a:p>
        </p:txBody>
      </p:sp>
      <p:pic>
        <p:nvPicPr>
          <p:cNvPr id="2" name="7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612775" y="228600"/>
            <a:ext cx="8153400" cy="990600"/>
          </a:xfrm>
        </p:spPr>
        <p:txBody>
          <a:bodyPr/>
          <a:lstStyle/>
          <a:p>
            <a:r>
              <a:rPr lang="en-US" altLang="en-US" sz="3600" dirty="0"/>
              <a:t>Plan and Manage Testing</a:t>
            </a:r>
          </a:p>
        </p:txBody>
      </p:sp>
      <p:sp>
        <p:nvSpPr>
          <p:cNvPr id="4" name="Slide Number Placeholder 3"/>
          <p:cNvSpPr>
            <a:spLocks noGrp="1"/>
          </p:cNvSpPr>
          <p:nvPr>
            <p:ph type="sldNum" sz="quarter" idx="10"/>
          </p:nvPr>
        </p:nvSpPr>
        <p:spPr/>
        <p:txBody>
          <a:bodyPr>
            <a:normAutofit fontScale="85000" lnSpcReduction="20000"/>
          </a:bodyPr>
          <a:lstStyle/>
          <a:p>
            <a:pPr>
              <a:defRPr/>
            </a:pPr>
            <a:fld id="{9F5499A5-EC2E-4A5C-8E99-2D000C6FE1F2}" type="slidenum">
              <a:rPr lang="en-US" smtClean="0"/>
              <a:pPr>
                <a:defRPr/>
              </a:pPr>
              <a:t>74</a:t>
            </a:fld>
            <a:endParaRPr lang="en-US"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3" y="1927630"/>
            <a:ext cx="2834640" cy="370636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426001" y="4607256"/>
            <a:ext cx="2161540" cy="300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C:\Users\dcassiday\Downloads\screenshot-styles.airast.org 2016-06-24 16-30-4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537648"/>
            <a:ext cx="5956300" cy="464743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7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607661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3" y="1927630"/>
            <a:ext cx="2834640" cy="370636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descr="C:\Users\dcassiday\Downloads\screenshot-styles.airast.org 2016-06-27 11-49-2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1" y="2954781"/>
            <a:ext cx="6166886" cy="183991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3602" name="Title 1"/>
          <p:cNvSpPr>
            <a:spLocks noGrp="1"/>
          </p:cNvSpPr>
          <p:nvPr>
            <p:ph type="title"/>
          </p:nvPr>
        </p:nvSpPr>
        <p:spPr>
          <a:xfrm>
            <a:off x="612775" y="228600"/>
            <a:ext cx="8153400" cy="990600"/>
          </a:xfrm>
        </p:spPr>
        <p:txBody>
          <a:bodyPr/>
          <a:lstStyle/>
          <a:p>
            <a:r>
              <a:rPr lang="en-US" altLang="en-US" sz="3600" dirty="0"/>
              <a:t>Plan and Manage Testing</a:t>
            </a:r>
          </a:p>
        </p:txBody>
      </p:sp>
      <p:sp>
        <p:nvSpPr>
          <p:cNvPr id="4" name="Slide Number Placeholder 3"/>
          <p:cNvSpPr>
            <a:spLocks noGrp="1"/>
          </p:cNvSpPr>
          <p:nvPr>
            <p:ph type="sldNum" sz="quarter" idx="10"/>
          </p:nvPr>
        </p:nvSpPr>
        <p:spPr/>
        <p:txBody>
          <a:bodyPr>
            <a:normAutofit fontScale="85000" lnSpcReduction="20000"/>
          </a:bodyPr>
          <a:lstStyle/>
          <a:p>
            <a:pPr>
              <a:defRPr/>
            </a:pPr>
            <a:fld id="{9F5499A5-EC2E-4A5C-8E99-2D000C6FE1F2}" type="slidenum">
              <a:rPr lang="en-US" smtClean="0"/>
              <a:pPr>
                <a:defRPr/>
              </a:pPr>
              <a:t>75</a:t>
            </a:fld>
            <a:endParaRPr lang="en-US" dirty="0"/>
          </a:p>
        </p:txBody>
      </p:sp>
      <p:sp>
        <p:nvSpPr>
          <p:cNvPr id="8" name="Down Arrow 7"/>
          <p:cNvSpPr/>
          <p:nvPr/>
        </p:nvSpPr>
        <p:spPr>
          <a:xfrm rot="10800000">
            <a:off x="8712266" y="4600188"/>
            <a:ext cx="381113" cy="60978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26001" y="4607256"/>
            <a:ext cx="2161540" cy="300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7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038460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612775" y="228600"/>
            <a:ext cx="8153400" cy="990600"/>
          </a:xfrm>
        </p:spPr>
        <p:txBody>
          <a:bodyPr/>
          <a:lstStyle/>
          <a:p>
            <a:r>
              <a:rPr lang="en-US" altLang="en-US" sz="3600" dirty="0"/>
              <a:t>Plan and Manage Testing</a:t>
            </a:r>
          </a:p>
        </p:txBody>
      </p:sp>
      <p:sp>
        <p:nvSpPr>
          <p:cNvPr id="4" name="Slide Number Placeholder 3"/>
          <p:cNvSpPr>
            <a:spLocks noGrp="1"/>
          </p:cNvSpPr>
          <p:nvPr>
            <p:ph type="sldNum" sz="quarter" idx="10"/>
          </p:nvPr>
        </p:nvSpPr>
        <p:spPr/>
        <p:txBody>
          <a:bodyPr>
            <a:normAutofit fontScale="85000" lnSpcReduction="20000"/>
          </a:bodyPr>
          <a:lstStyle/>
          <a:p>
            <a:pPr>
              <a:defRPr/>
            </a:pPr>
            <a:fld id="{9F5499A5-EC2E-4A5C-8E99-2D000C6FE1F2}" type="slidenum">
              <a:rPr lang="en-US" smtClean="0"/>
              <a:pPr>
                <a:defRPr/>
              </a:pPr>
              <a:t>76</a:t>
            </a:fld>
            <a:endParaRPr lang="en-US" dirty="0"/>
          </a:p>
        </p:txBody>
      </p:sp>
      <p:sp>
        <p:nvSpPr>
          <p:cNvPr id="10" name="Content Placeholder 3"/>
          <p:cNvSpPr>
            <a:spLocks noGrp="1"/>
          </p:cNvSpPr>
          <p:nvPr>
            <p:ph sz="quarter" idx="1"/>
          </p:nvPr>
        </p:nvSpPr>
        <p:spPr/>
        <p:txBody>
          <a:bodyPr/>
          <a:lstStyle/>
          <a:p>
            <a:r>
              <a:rPr lang="en-US" dirty="0"/>
              <a:t>Which students have tested?</a:t>
            </a:r>
          </a:p>
          <a:p>
            <a:endParaRPr lang="en-US" sz="2000" dirty="0"/>
          </a:p>
          <a:p>
            <a:endParaRPr lang="en-US" sz="2000" dirty="0"/>
          </a:p>
          <a:p>
            <a:r>
              <a:rPr lang="en-US" dirty="0"/>
              <a:t>Which students </a:t>
            </a:r>
            <a:r>
              <a:rPr lang="en-US" dirty="0" smtClean="0"/>
              <a:t>tests have the TA/TE paused?</a:t>
            </a:r>
            <a:endParaRPr lang="en-US" dirty="0"/>
          </a:p>
          <a:p>
            <a:endParaRPr lang="en-US" dirty="0"/>
          </a:p>
          <a:p>
            <a:endParaRPr lang="en-US" dirty="0"/>
          </a:p>
          <a:p>
            <a:r>
              <a:rPr lang="en-US" sz="2400" dirty="0"/>
              <a:t>Did </a:t>
            </a:r>
            <a:r>
              <a:rPr lang="en-US" sz="2400" dirty="0" smtClean="0"/>
              <a:t>the TA/TE submit all </a:t>
            </a:r>
            <a:r>
              <a:rPr lang="en-US" sz="2400" dirty="0"/>
              <a:t>the students </a:t>
            </a:r>
            <a:r>
              <a:rPr lang="en-US" sz="2400" dirty="0" smtClean="0"/>
              <a:t>tests in a  session?</a:t>
            </a:r>
            <a:endParaRPr lang="en-US" sz="2400" dirty="0"/>
          </a:p>
          <a:p>
            <a:endParaRPr lang="en-US" sz="2000" dirty="0"/>
          </a:p>
        </p:txBody>
      </p:sp>
      <p:pic>
        <p:nvPicPr>
          <p:cNvPr id="12" name="Picture 2" descr="C:\Users\dcassiday\Downloads\screenshot-styles.airast.org 2016-06-24 16-30-44.png"/>
          <p:cNvPicPr>
            <a:picLocks noChangeAspect="1" noChangeArrowheads="1"/>
          </p:cNvPicPr>
          <p:nvPr/>
        </p:nvPicPr>
        <p:blipFill rotWithShape="1">
          <a:blip r:embed="rId5">
            <a:extLst>
              <a:ext uri="{28A0092B-C50C-407E-A947-70E740481C1C}">
                <a14:useLocalDpi xmlns:a14="http://schemas.microsoft.com/office/drawing/2010/main" val="0"/>
              </a:ext>
            </a:extLst>
          </a:blip>
          <a:srcRect l="5401" t="69272" r="29994" b="24172"/>
          <a:stretch/>
        </p:blipFill>
        <p:spPr bwMode="auto">
          <a:xfrm>
            <a:off x="612648" y="2182779"/>
            <a:ext cx="8098970" cy="641269"/>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3" descr="C:\Users\dcassiday\Downloads\screenshot-styles.airast.org 2016-07-07 11-31-49.png"/>
          <p:cNvPicPr>
            <a:picLocks noChangeAspect="1" noChangeArrowheads="1"/>
          </p:cNvPicPr>
          <p:nvPr/>
        </p:nvPicPr>
        <p:blipFill rotWithShape="1">
          <a:blip r:embed="rId6">
            <a:extLst>
              <a:ext uri="{28A0092B-C50C-407E-A947-70E740481C1C}">
                <a14:useLocalDpi xmlns:a14="http://schemas.microsoft.com/office/drawing/2010/main" val="0"/>
              </a:ext>
            </a:extLst>
          </a:blip>
          <a:srcRect l="1452" t="5707"/>
          <a:stretch/>
        </p:blipFill>
        <p:spPr bwMode="auto">
          <a:xfrm>
            <a:off x="641802" y="3604744"/>
            <a:ext cx="8095092" cy="641269"/>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C:\Users\dcassiday\Downloads\screenshot-styles.airast.org 2016-06-24 16-30-44.png"/>
          <p:cNvPicPr>
            <a:picLocks noChangeAspect="1" noChangeArrowheads="1"/>
          </p:cNvPicPr>
          <p:nvPr/>
        </p:nvPicPr>
        <p:blipFill rotWithShape="1">
          <a:blip r:embed="rId5">
            <a:extLst>
              <a:ext uri="{28A0092B-C50C-407E-A947-70E740481C1C}">
                <a14:useLocalDpi xmlns:a14="http://schemas.microsoft.com/office/drawing/2010/main" val="0"/>
              </a:ext>
            </a:extLst>
          </a:blip>
          <a:srcRect l="5401" t="81809" r="29994" b="10502"/>
          <a:stretch/>
        </p:blipFill>
        <p:spPr bwMode="auto">
          <a:xfrm>
            <a:off x="714578" y="5357773"/>
            <a:ext cx="7949540" cy="73822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7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94140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3" y="1927630"/>
            <a:ext cx="2834640" cy="370636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53602" name="Title 1"/>
          <p:cNvSpPr>
            <a:spLocks noGrp="1"/>
          </p:cNvSpPr>
          <p:nvPr>
            <p:ph type="title"/>
          </p:nvPr>
        </p:nvSpPr>
        <p:spPr>
          <a:xfrm>
            <a:off x="612775" y="228600"/>
            <a:ext cx="8153400" cy="990600"/>
          </a:xfrm>
        </p:spPr>
        <p:txBody>
          <a:bodyPr/>
          <a:lstStyle/>
          <a:p>
            <a:r>
              <a:rPr lang="en-US" altLang="en-US" sz="3600" dirty="0"/>
              <a:t>Test Completion Rates</a:t>
            </a:r>
          </a:p>
        </p:txBody>
      </p:sp>
      <p:sp>
        <p:nvSpPr>
          <p:cNvPr id="4" name="Slide Number Placeholder 3"/>
          <p:cNvSpPr>
            <a:spLocks noGrp="1"/>
          </p:cNvSpPr>
          <p:nvPr>
            <p:ph type="sldNum" sz="quarter" idx="10"/>
          </p:nvPr>
        </p:nvSpPr>
        <p:spPr/>
        <p:txBody>
          <a:bodyPr>
            <a:normAutofit fontScale="85000" lnSpcReduction="20000"/>
          </a:bodyPr>
          <a:lstStyle/>
          <a:p>
            <a:pPr>
              <a:defRPr/>
            </a:pPr>
            <a:fld id="{9F5499A5-EC2E-4A5C-8E99-2D000C6FE1F2}" type="slidenum">
              <a:rPr lang="en-US" smtClean="0"/>
              <a:pPr>
                <a:defRPr/>
              </a:pPr>
              <a:t>77</a:t>
            </a:fld>
            <a:endParaRPr lang="en-US" dirty="0"/>
          </a:p>
        </p:txBody>
      </p:sp>
      <p:sp>
        <p:nvSpPr>
          <p:cNvPr id="11" name="Rectangle 10"/>
          <p:cNvSpPr/>
          <p:nvPr/>
        </p:nvSpPr>
        <p:spPr>
          <a:xfrm>
            <a:off x="381000" y="4912056"/>
            <a:ext cx="2161540" cy="300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C:\Users\dcassiday\Downloads\screenshot-styles.airast.org 2016-06-27 11-29-3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063" y="2871096"/>
            <a:ext cx="6269926" cy="2536889"/>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5124939" y="3958501"/>
            <a:ext cx="1698174" cy="2660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7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4267260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612775" y="228600"/>
            <a:ext cx="8153400" cy="990600"/>
          </a:xfrm>
        </p:spPr>
        <p:txBody>
          <a:bodyPr/>
          <a:lstStyle/>
          <a:p>
            <a:r>
              <a:rPr lang="en-US" altLang="en-US" sz="3600" dirty="0"/>
              <a:t>Test Status Code Report</a:t>
            </a:r>
          </a:p>
        </p:txBody>
      </p:sp>
      <p:sp>
        <p:nvSpPr>
          <p:cNvPr id="4" name="Slide Number Placeholder 3"/>
          <p:cNvSpPr>
            <a:spLocks noGrp="1"/>
          </p:cNvSpPr>
          <p:nvPr>
            <p:ph type="sldNum" sz="quarter" idx="10"/>
          </p:nvPr>
        </p:nvSpPr>
        <p:spPr/>
        <p:txBody>
          <a:bodyPr>
            <a:normAutofit fontScale="85000" lnSpcReduction="20000"/>
          </a:bodyPr>
          <a:lstStyle/>
          <a:p>
            <a:pPr>
              <a:defRPr/>
            </a:pPr>
            <a:fld id="{9F5499A5-EC2E-4A5C-8E99-2D000C6FE1F2}" type="slidenum">
              <a:rPr lang="en-US" smtClean="0"/>
              <a:pPr>
                <a:defRPr/>
              </a:pPr>
              <a:t>78</a:t>
            </a:fld>
            <a:endParaRPr lang="en-US" dirty="0"/>
          </a:p>
        </p:txBody>
      </p:sp>
      <p:sp>
        <p:nvSpPr>
          <p:cNvPr id="11" name="Rectangle 10"/>
          <p:cNvSpPr/>
          <p:nvPr/>
        </p:nvSpPr>
        <p:spPr>
          <a:xfrm>
            <a:off x="381000" y="5059950"/>
            <a:ext cx="2161540" cy="300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114873" y="3732811"/>
            <a:ext cx="1698174" cy="2660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3" y="1927630"/>
            <a:ext cx="2834640" cy="370636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5" name="Rectangle 14"/>
          <p:cNvSpPr/>
          <p:nvPr/>
        </p:nvSpPr>
        <p:spPr>
          <a:xfrm>
            <a:off x="381000" y="5213659"/>
            <a:ext cx="2161540" cy="300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C:\Users\dcassiday\Downloads\screenshot-styles.airast.org 2016-06-27 11-47-5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8304" y="2826970"/>
            <a:ext cx="6191311" cy="251381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5093099" y="3876015"/>
            <a:ext cx="1698174" cy="2660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026009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12775" y="228600"/>
            <a:ext cx="8153400" cy="990600"/>
          </a:xfrm>
        </p:spPr>
        <p:txBody>
          <a:bodyPr/>
          <a:lstStyle/>
          <a:p>
            <a:pPr eaLnBrk="1" hangingPunct="1"/>
            <a:r>
              <a:rPr lang="en-US" altLang="en-US" dirty="0"/>
              <a:t>Important Final Dates</a:t>
            </a:r>
          </a:p>
        </p:txBody>
      </p:sp>
      <p:sp>
        <p:nvSpPr>
          <p:cNvPr id="154627" name="Rectangle 3"/>
          <p:cNvSpPr>
            <a:spLocks noGrp="1" noChangeArrowheads="1"/>
          </p:cNvSpPr>
          <p:nvPr>
            <p:ph sz="quarter" idx="1"/>
          </p:nvPr>
        </p:nvSpPr>
        <p:spPr>
          <a:xfrm>
            <a:off x="612775" y="1828800"/>
            <a:ext cx="8153400" cy="4267200"/>
          </a:xfrm>
        </p:spPr>
        <p:txBody>
          <a:bodyPr/>
          <a:lstStyle/>
          <a:p>
            <a:pPr eaLnBrk="1" hangingPunct="1">
              <a:spcBef>
                <a:spcPct val="0"/>
              </a:spcBef>
            </a:pPr>
            <a:r>
              <a:rPr lang="en-US" altLang="en-US" sz="3200" dirty="0"/>
              <a:t>Last day of testing is </a:t>
            </a:r>
            <a:r>
              <a:rPr lang="en-US" altLang="en-US" sz="3200" dirty="0">
                <a:solidFill>
                  <a:srgbClr val="FF0000"/>
                </a:solidFill>
              </a:rPr>
              <a:t>April 14, 2017.</a:t>
            </a:r>
          </a:p>
          <a:p>
            <a:pPr eaLnBrk="1" hangingPunct="1">
              <a:spcBef>
                <a:spcPct val="0"/>
              </a:spcBef>
            </a:pPr>
            <a:endParaRPr lang="en-US" altLang="en-US" sz="3200" dirty="0"/>
          </a:p>
          <a:p>
            <a:pPr eaLnBrk="1" hangingPunct="1">
              <a:spcBef>
                <a:spcPct val="0"/>
              </a:spcBef>
            </a:pPr>
            <a:r>
              <a:rPr lang="en-US" altLang="en-US" sz="3200" dirty="0"/>
              <a:t>Materials must be returned on or before </a:t>
            </a:r>
            <a:r>
              <a:rPr lang="en-US" altLang="en-US" sz="3200" dirty="0">
                <a:solidFill>
                  <a:srgbClr val="FF0000"/>
                </a:solidFill>
              </a:rPr>
              <a:t>April 21, 2017.</a:t>
            </a:r>
          </a:p>
        </p:txBody>
      </p:sp>
      <p:sp>
        <p:nvSpPr>
          <p:cNvPr id="136195"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488B8AEB-50F8-40BF-8205-3E71FCF8BA9E}" type="slidenum">
              <a:rPr lang="en-US" smtClean="0"/>
              <a:pPr>
                <a:defRPr/>
              </a:pPr>
              <a:t>79</a:t>
            </a:fld>
            <a:endParaRPr lang="en-US" dirty="0"/>
          </a:p>
        </p:txBody>
      </p:sp>
      <p:pic>
        <p:nvPicPr>
          <p:cNvPr id="2" name="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1883404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8600" y="228600"/>
            <a:ext cx="8534400" cy="990600"/>
          </a:xfrm>
        </p:spPr>
        <p:txBody>
          <a:bodyPr/>
          <a:lstStyle/>
          <a:p>
            <a:r>
              <a:rPr lang="en-US" altLang="en-US" dirty="0"/>
              <a:t>Participation in the AASCD is </a:t>
            </a:r>
            <a:r>
              <a:rPr lang="en-US" altLang="en-US" b="1" dirty="0"/>
              <a:t>NOT BASED </a:t>
            </a:r>
            <a:r>
              <a:rPr lang="en-US" altLang="en-US" dirty="0"/>
              <a:t>on:</a:t>
            </a:r>
          </a:p>
        </p:txBody>
      </p:sp>
      <p:sp>
        <p:nvSpPr>
          <p:cNvPr id="23555" name="Content Placeholder 2"/>
          <p:cNvSpPr>
            <a:spLocks noGrp="1"/>
          </p:cNvSpPr>
          <p:nvPr>
            <p:ph sz="quarter" idx="1"/>
          </p:nvPr>
        </p:nvSpPr>
        <p:spPr>
          <a:xfrm>
            <a:off x="0" y="1600200"/>
            <a:ext cx="9144000" cy="4495800"/>
          </a:xfrm>
        </p:spPr>
        <p:txBody>
          <a:bodyPr/>
          <a:lstStyle/>
          <a:p>
            <a:r>
              <a:rPr lang="en-US" altLang="en-US" sz="2800" dirty="0"/>
              <a:t>A disability category or label</a:t>
            </a:r>
          </a:p>
          <a:p>
            <a:r>
              <a:rPr lang="en-US" altLang="en-US" sz="2800" dirty="0"/>
              <a:t>Poor attendance or extended absences</a:t>
            </a:r>
          </a:p>
          <a:p>
            <a:r>
              <a:rPr lang="en-US" altLang="en-US" sz="2800" dirty="0"/>
              <a:t>Native language, social, cultural, or economic difference</a:t>
            </a:r>
          </a:p>
          <a:p>
            <a:r>
              <a:rPr lang="en-US" altLang="en-US" sz="2800" dirty="0"/>
              <a:t>Expected poor performance on the general education assessment </a:t>
            </a:r>
          </a:p>
          <a:p>
            <a:r>
              <a:rPr lang="en-US" altLang="en-US" sz="2800" dirty="0"/>
              <a:t>Academic and other services student receives</a:t>
            </a:r>
          </a:p>
          <a:p>
            <a:r>
              <a:rPr lang="en-US" altLang="en-US" sz="2800" dirty="0"/>
              <a:t>Educational environment or instructional setting</a:t>
            </a:r>
          </a:p>
          <a:p>
            <a:r>
              <a:rPr lang="en-US" altLang="en-US" sz="2800" dirty="0"/>
              <a:t>Percent of time receiving special education services</a:t>
            </a:r>
          </a:p>
          <a:p>
            <a:endParaRPr lang="en-US" altLang="en-US" sz="2800" dirty="0"/>
          </a:p>
        </p:txBody>
      </p:sp>
      <p:sp>
        <p:nvSpPr>
          <p:cNvPr id="4" name="Slide Number Placeholder 3"/>
          <p:cNvSpPr>
            <a:spLocks noGrp="1"/>
          </p:cNvSpPr>
          <p:nvPr>
            <p:ph type="sldNum" sz="quarter" idx="10"/>
          </p:nvPr>
        </p:nvSpPr>
        <p:spPr/>
        <p:txBody>
          <a:bodyPr>
            <a:normAutofit fontScale="85000" lnSpcReduction="20000"/>
          </a:bodyPr>
          <a:lstStyle/>
          <a:p>
            <a:pPr>
              <a:defRPr/>
            </a:pPr>
            <a:fld id="{6972E952-2828-4E4C-B2DD-56F72B26B231}" type="slidenum">
              <a:rPr lang="en-US" smtClean="0"/>
              <a:pPr>
                <a:defRPr/>
              </a:pPr>
              <a:t>8</a:t>
            </a:fld>
            <a:endParaRPr lang="en-US" dirty="0"/>
          </a:p>
        </p:txBody>
      </p:sp>
      <p:pic>
        <p:nvPicPr>
          <p:cNvPr id="2"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48899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12775" y="228600"/>
            <a:ext cx="8153400" cy="990600"/>
          </a:xfrm>
        </p:spPr>
        <p:txBody>
          <a:bodyPr/>
          <a:lstStyle/>
          <a:p>
            <a:pPr eaLnBrk="1" hangingPunct="1"/>
            <a:r>
              <a:rPr lang="en-US" altLang="en-US" dirty="0"/>
              <a:t>Contact Information</a:t>
            </a:r>
          </a:p>
        </p:txBody>
      </p:sp>
      <p:sp>
        <p:nvSpPr>
          <p:cNvPr id="131075" name="Rectangle 3"/>
          <p:cNvSpPr>
            <a:spLocks noGrp="1" noChangeArrowheads="1"/>
          </p:cNvSpPr>
          <p:nvPr>
            <p:ph sz="quarter" idx="1"/>
          </p:nvPr>
        </p:nvSpPr>
        <p:spPr>
          <a:xfrm>
            <a:off x="612775" y="1600200"/>
            <a:ext cx="7769225" cy="4495800"/>
          </a:xfrm>
        </p:spPr>
        <p:txBody>
          <a:bodyPr>
            <a:normAutofit lnSpcReduction="10000"/>
          </a:bodyPr>
          <a:lstStyle/>
          <a:p>
            <a:pPr marL="0" indent="36513" algn="ctr" eaLnBrk="1" fontAlgn="auto" hangingPunct="1">
              <a:spcAft>
                <a:spcPts val="0"/>
              </a:spcAft>
              <a:buFont typeface="Wingdings" pitchFamily="2" charset="2"/>
              <a:buNone/>
              <a:defRPr/>
            </a:pPr>
            <a:r>
              <a:rPr lang="en-US" dirty="0"/>
              <a:t>For questions about test administration or receiving or returning materials:</a:t>
            </a:r>
          </a:p>
          <a:p>
            <a:pPr marL="0" indent="36513" algn="ctr" eaLnBrk="1" fontAlgn="auto" hangingPunct="1">
              <a:spcAft>
                <a:spcPts val="0"/>
              </a:spcAft>
              <a:buFont typeface="Wingdings" pitchFamily="2" charset="2"/>
              <a:buNone/>
              <a:defRPr/>
            </a:pPr>
            <a:endParaRPr lang="en-US" sz="3600" dirty="0"/>
          </a:p>
          <a:p>
            <a:pPr marL="0" indent="36513" algn="ctr" eaLnBrk="1" fontAlgn="auto" hangingPunct="1">
              <a:spcAft>
                <a:spcPts val="0"/>
              </a:spcAft>
              <a:buFont typeface="Wingdings" pitchFamily="2" charset="2"/>
              <a:buNone/>
              <a:defRPr/>
            </a:pPr>
            <a:r>
              <a:rPr lang="en-US" sz="3600" dirty="0"/>
              <a:t>Ohio Help Desk</a:t>
            </a:r>
          </a:p>
          <a:p>
            <a:pPr marL="0" indent="36513" algn="ctr" eaLnBrk="1" fontAlgn="auto" hangingPunct="1">
              <a:spcAft>
                <a:spcPts val="0"/>
              </a:spcAft>
              <a:buFont typeface="Wingdings" pitchFamily="2" charset="2"/>
              <a:buNone/>
              <a:defRPr/>
            </a:pPr>
            <a:endParaRPr lang="en-US" sz="3600" dirty="0"/>
          </a:p>
          <a:p>
            <a:pPr marL="320040" indent="-320040" algn="ctr" eaLnBrk="1" fontAlgn="auto" hangingPunct="1">
              <a:spcAft>
                <a:spcPts val="0"/>
              </a:spcAft>
              <a:buFont typeface="Wingdings 3" pitchFamily="18" charset="2"/>
              <a:buNone/>
              <a:defRPr/>
            </a:pPr>
            <a:r>
              <a:rPr lang="en-US" sz="3600" dirty="0"/>
              <a:t>1-877-231-7809</a:t>
            </a:r>
          </a:p>
          <a:p>
            <a:pPr marL="365760" indent="-256032" algn="ctr" eaLnBrk="1" fontAlgn="auto" hangingPunct="1">
              <a:spcAft>
                <a:spcPts val="0"/>
              </a:spcAft>
              <a:buFont typeface="Wingdings 3" pitchFamily="18" charset="2"/>
              <a:buNone/>
              <a:defRPr/>
            </a:pPr>
            <a:endParaRPr lang="en-US" sz="3600" dirty="0"/>
          </a:p>
          <a:p>
            <a:pPr marL="365760" indent="-256032" algn="ctr" eaLnBrk="1" fontAlgn="auto" hangingPunct="1">
              <a:spcAft>
                <a:spcPts val="0"/>
              </a:spcAft>
              <a:buFont typeface="Wingdings 3" pitchFamily="18" charset="2"/>
              <a:buNone/>
              <a:defRPr/>
            </a:pPr>
            <a:r>
              <a:rPr lang="en-US" sz="3600" b="1" dirty="0"/>
              <a:t>Ohhelpdesk@air.org</a:t>
            </a:r>
          </a:p>
        </p:txBody>
      </p:sp>
      <p:sp>
        <p:nvSpPr>
          <p:cNvPr id="128004"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70AF54B8-CBB7-4C0F-A011-B3B31AD92813}" type="slidenum">
              <a:rPr lang="en-US"/>
              <a:pPr>
                <a:defRPr/>
              </a:pPr>
              <a:t>80</a:t>
            </a:fld>
            <a:endParaRPr lang="en-US" dirty="0"/>
          </a:p>
        </p:txBody>
      </p:sp>
      <p:pic>
        <p:nvPicPr>
          <p:cNvPr id="2" name="8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08970875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12775" y="228600"/>
            <a:ext cx="8153400" cy="990600"/>
          </a:xfrm>
        </p:spPr>
        <p:txBody>
          <a:bodyPr/>
          <a:lstStyle/>
          <a:p>
            <a:pPr eaLnBrk="1" hangingPunct="1"/>
            <a:r>
              <a:rPr lang="en-US" altLang="en-US" dirty="0"/>
              <a:t>Alternate Assessment Portal</a:t>
            </a:r>
            <a:endParaRPr lang="en-US" altLang="en-US" sz="2400" dirty="0"/>
          </a:p>
        </p:txBody>
      </p:sp>
      <p:sp>
        <p:nvSpPr>
          <p:cNvPr id="132099" name="Rectangle 3"/>
          <p:cNvSpPr>
            <a:spLocks noGrp="1" noChangeArrowheads="1"/>
          </p:cNvSpPr>
          <p:nvPr>
            <p:ph sz="quarter" idx="1"/>
          </p:nvPr>
        </p:nvSpPr>
        <p:spPr>
          <a:xfrm>
            <a:off x="0" y="1676400"/>
            <a:ext cx="4114800" cy="4876800"/>
          </a:xfrm>
        </p:spPr>
        <p:txBody>
          <a:bodyPr/>
          <a:lstStyle/>
          <a:p>
            <a:pPr marL="0" indent="0" eaLnBrk="1" hangingPunct="1">
              <a:spcBef>
                <a:spcPts val="600"/>
              </a:spcBef>
              <a:spcAft>
                <a:spcPts val="600"/>
              </a:spcAft>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b="1" dirty="0">
                <a:ea typeface="MS PGothic" pitchFamily="34" charset="-128"/>
              </a:rPr>
              <a:t>For more information:</a:t>
            </a:r>
          </a:p>
          <a:p>
            <a:pPr eaLnBrk="1" hangingPunct="1">
              <a:spcBef>
                <a:spcPts val="600"/>
              </a:spcBef>
              <a:spcAft>
                <a:spcPts val="60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200" dirty="0">
                <a:ea typeface="MS PGothic" pitchFamily="34" charset="-128"/>
              </a:rPr>
              <a:t>Visit the Ohio Alternate Assessment Portal at http://oh.portal.airast.org.</a:t>
            </a:r>
          </a:p>
          <a:p>
            <a:pPr marL="274637" lvl="2" indent="0" eaLnBrk="1" hangingPunct="1">
              <a:spcBef>
                <a:spcPts val="600"/>
              </a:spcBef>
              <a:spcAft>
                <a:spcPts val="600"/>
              </a:spcAft>
              <a:buSzPct val="60000"/>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1600" i="1" dirty="0">
                <a:ea typeface="MS PGothic" pitchFamily="34" charset="-128"/>
              </a:rPr>
              <a:t>Note: No username or password is required to access the portal itself.</a:t>
            </a:r>
          </a:p>
          <a:p>
            <a:pPr eaLnBrk="1" hangingPunct="1">
              <a:spcBef>
                <a:spcPts val="600"/>
              </a:spcBef>
              <a:spcAft>
                <a:spcPts val="60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b="1" dirty="0">
                <a:ea typeface="MS PGothic" pitchFamily="34" charset="-128"/>
              </a:rPr>
              <a:t>Access online systems</a:t>
            </a:r>
          </a:p>
          <a:p>
            <a:pPr eaLnBrk="1" hangingPunct="1">
              <a:spcBef>
                <a:spcPts val="600"/>
              </a:spcBef>
              <a:spcAft>
                <a:spcPts val="60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b="1" dirty="0">
                <a:ea typeface="MS PGothic" pitchFamily="34" charset="-128"/>
              </a:rPr>
              <a:t>Find resources</a:t>
            </a:r>
          </a:p>
          <a:p>
            <a:pPr eaLnBrk="1" hangingPunct="1">
              <a:spcBef>
                <a:spcPts val="600"/>
              </a:spcBef>
              <a:spcAft>
                <a:spcPts val="60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400" b="1" dirty="0">
                <a:ea typeface="MS PGothic" pitchFamily="34" charset="-128"/>
              </a:rPr>
              <a:t>FAQs</a:t>
            </a:r>
          </a:p>
          <a:p>
            <a:pPr eaLnBrk="1" hangingPunct="1">
              <a:spcBef>
                <a:spcPct val="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US" sz="2400" dirty="0">
              <a:ea typeface="MS PGothic" pitchFamily="34" charset="-128"/>
            </a:endParaRPr>
          </a:p>
        </p:txBody>
      </p:sp>
      <p:sp>
        <p:nvSpPr>
          <p:cNvPr id="129028" name="Slide Number Placeholder 5"/>
          <p:cNvSpPr>
            <a:spLocks noGrp="1"/>
          </p:cNvSpPr>
          <p:nvPr>
            <p:ph type="sldNum" sz="quarter" idx="10"/>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8F7C4CDB-E061-4784-8C8D-5B580E6E5C56}" type="slidenum">
              <a:rPr lang="en-US"/>
              <a:pPr>
                <a:defRPr/>
              </a:pPr>
              <a:t>81</a:t>
            </a:fld>
            <a:endParaRPr lang="en-US" dirty="0"/>
          </a:p>
        </p:txBody>
      </p:sp>
      <p:pic>
        <p:nvPicPr>
          <p:cNvPr id="156677"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14800" y="1828800"/>
            <a:ext cx="4876800" cy="3513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26642885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Training</a:t>
            </a:r>
          </a:p>
        </p:txBody>
      </p:sp>
      <p:sp>
        <p:nvSpPr>
          <p:cNvPr id="3" name="Content Placeholder 2"/>
          <p:cNvSpPr>
            <a:spLocks noGrp="1"/>
          </p:cNvSpPr>
          <p:nvPr>
            <p:ph sz="quarter" idx="1"/>
          </p:nvPr>
        </p:nvSpPr>
        <p:spPr/>
        <p:txBody>
          <a:bodyPr/>
          <a:lstStyle/>
          <a:p>
            <a:pPr marL="0" indent="0" algn="ctr">
              <a:buNone/>
            </a:pPr>
            <a:endParaRPr lang="en-US" dirty="0"/>
          </a:p>
          <a:p>
            <a:pPr marL="0" indent="0" algn="ctr">
              <a:buNone/>
            </a:pPr>
            <a:r>
              <a:rPr lang="en-US" dirty="0"/>
              <a:t>State Support Teams</a:t>
            </a:r>
          </a:p>
          <a:p>
            <a:pPr marL="0" indent="0" algn="ctr">
              <a:buNone/>
            </a:pPr>
            <a:endParaRPr lang="en-US" dirty="0"/>
          </a:p>
          <a:p>
            <a:pPr marL="0" indent="0" algn="ctr">
              <a:buNone/>
            </a:pPr>
            <a:r>
              <a:rPr lang="en-US" dirty="0"/>
              <a:t>Education.ohio.gov</a:t>
            </a:r>
          </a:p>
          <a:p>
            <a:pPr marL="0" indent="0" algn="ctr">
              <a:buNone/>
            </a:pPr>
            <a:endParaRPr lang="en-US" dirty="0"/>
          </a:p>
          <a:p>
            <a:pPr marL="0" indent="0" algn="ctr">
              <a:buNone/>
            </a:pPr>
            <a:r>
              <a:rPr lang="en-US" dirty="0"/>
              <a:t>Key Word Search</a:t>
            </a:r>
            <a:r>
              <a:rPr lang="en-US" i="1" dirty="0"/>
              <a:t> State Support Team </a:t>
            </a:r>
          </a:p>
        </p:txBody>
      </p:sp>
      <p:sp>
        <p:nvSpPr>
          <p:cNvPr id="4" name="Slide Number Placeholder 3"/>
          <p:cNvSpPr>
            <a:spLocks noGrp="1"/>
          </p:cNvSpPr>
          <p:nvPr>
            <p:ph type="sldNum" sz="quarter" idx="10"/>
          </p:nvPr>
        </p:nvSpPr>
        <p:spPr/>
        <p:txBody>
          <a:bodyPr>
            <a:normAutofit fontScale="85000" lnSpcReduction="20000"/>
          </a:bodyPr>
          <a:lstStyle/>
          <a:p>
            <a:pPr>
              <a:defRPr/>
            </a:pPr>
            <a:fld id="{4D0868EE-2160-41B6-8489-D76CF628BDBE}" type="slidenum">
              <a:rPr lang="en-US" smtClean="0"/>
              <a:pPr>
                <a:defRPr/>
              </a:pPr>
              <a:t>82</a:t>
            </a:fld>
            <a:endParaRPr lang="en-US" dirty="0"/>
          </a:p>
        </p:txBody>
      </p:sp>
      <p:pic>
        <p:nvPicPr>
          <p:cNvPr id="5" name="8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969441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altLang="en-US" dirty="0">
                <a:latin typeface="Arial" pitchFamily="34" charset="0"/>
                <a:cs typeface="Arial" pitchFamily="34" charset="0"/>
              </a:rPr>
              <a:t>Contact Information </a:t>
            </a:r>
            <a:r>
              <a:rPr lang="en-US" altLang="en-US" sz="2800" dirty="0">
                <a:latin typeface="Arial" pitchFamily="34" charset="0"/>
                <a:cs typeface="Arial" pitchFamily="34" charset="0"/>
              </a:rPr>
              <a:t>(cont.)</a:t>
            </a:r>
          </a:p>
        </p:txBody>
      </p:sp>
      <p:sp>
        <p:nvSpPr>
          <p:cNvPr id="157699" name="Rectangle 3"/>
          <p:cNvSpPr>
            <a:spLocks noGrp="1" noChangeArrowheads="1"/>
          </p:cNvSpPr>
          <p:nvPr>
            <p:ph sz="quarter" idx="1"/>
          </p:nvPr>
        </p:nvSpPr>
        <p:spPr>
          <a:xfrm>
            <a:off x="33337" y="1600200"/>
            <a:ext cx="4191000" cy="4572000"/>
          </a:xfrm>
        </p:spPr>
        <p:txBody>
          <a:bodyPr/>
          <a:lstStyle/>
          <a:p>
            <a:pPr algn="ctr" eaLnBrk="1" hangingPunct="1">
              <a:spcBef>
                <a:spcPct val="0"/>
              </a:spcBef>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b="1" dirty="0">
              <a:solidFill>
                <a:srgbClr val="000000"/>
              </a:solidFill>
              <a:latin typeface="Arial" pitchFamily="34" charset="0"/>
              <a:ea typeface="MS PGothic" pitchFamily="34" charset="-128"/>
              <a:cs typeface="Arial" pitchFamily="34" charset="0"/>
            </a:endParaRPr>
          </a:p>
          <a:p>
            <a:pPr algn="ctr" eaLnBrk="1" hangingPunct="1">
              <a:spcBef>
                <a:spcPct val="0"/>
              </a:spcBef>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b="1" dirty="0">
              <a:solidFill>
                <a:srgbClr val="000000"/>
              </a:solidFill>
              <a:latin typeface="Arial" pitchFamily="34" charset="0"/>
              <a:ea typeface="MS PGothic" pitchFamily="34" charset="-128"/>
              <a:cs typeface="Arial" pitchFamily="34" charset="0"/>
            </a:endParaRPr>
          </a:p>
          <a:p>
            <a:pPr algn="ctr" eaLnBrk="1" hangingPunct="1">
              <a:spcBef>
                <a:spcPct val="0"/>
              </a:spcBef>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b="1" dirty="0">
              <a:solidFill>
                <a:srgbClr val="000000"/>
              </a:solidFill>
              <a:latin typeface="Arial" pitchFamily="34" charset="0"/>
              <a:ea typeface="MS PGothic" pitchFamily="34" charset="-128"/>
              <a:cs typeface="Arial" pitchFamily="34" charset="0"/>
            </a:endParaRPr>
          </a:p>
          <a:p>
            <a:pPr algn="ctr" eaLnBrk="1" hangingPunct="1">
              <a:spcBef>
                <a:spcPct val="0"/>
              </a:spcBef>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b="1" dirty="0">
                <a:solidFill>
                  <a:srgbClr val="000000"/>
                </a:solidFill>
                <a:latin typeface="Arial" pitchFamily="34" charset="0"/>
                <a:ea typeface="MS PGothic" pitchFamily="34" charset="-128"/>
                <a:cs typeface="Arial" pitchFamily="34" charset="0"/>
              </a:rPr>
              <a:t>Andrew Hinkle</a:t>
            </a:r>
          </a:p>
          <a:p>
            <a:pPr algn="ctr" eaLnBrk="1" hangingPunct="1">
              <a:spcBef>
                <a:spcPct val="0"/>
              </a:spcBef>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rgbClr val="000000"/>
                </a:solidFill>
                <a:latin typeface="Arial" pitchFamily="34" charset="0"/>
                <a:ea typeface="MS PGothic" pitchFamily="34" charset="-128"/>
                <a:cs typeface="Arial" pitchFamily="34" charset="0"/>
              </a:rPr>
              <a:t>Office for Exceptional Children</a:t>
            </a:r>
          </a:p>
          <a:p>
            <a:pPr algn="ctr" eaLnBrk="1" hangingPunct="1">
              <a:spcBef>
                <a:spcPct val="0"/>
              </a:spcBef>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dirty="0">
                <a:solidFill>
                  <a:schemeClr val="accent1">
                    <a:lumMod val="75000"/>
                  </a:schemeClr>
                </a:solidFill>
                <a:latin typeface="Arial" pitchFamily="34" charset="0"/>
                <a:ea typeface="MS PGothic" pitchFamily="34" charset="-128"/>
                <a:cs typeface="Arial" pitchFamily="34" charset="0"/>
                <a:hlinkClick r:id="rId5"/>
              </a:rPr>
              <a:t>andrew.hinkle@education.ohio.gov</a:t>
            </a:r>
          </a:p>
          <a:p>
            <a:pPr algn="ctr" eaLnBrk="1" hangingPunct="1">
              <a:spcBef>
                <a:spcPct val="0"/>
              </a:spcBef>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solidFill>
                <a:srgbClr val="564B3C"/>
              </a:solidFill>
              <a:latin typeface="Arial" pitchFamily="34" charset="0"/>
              <a:ea typeface="MS PGothic" pitchFamily="34" charset="-128"/>
              <a:cs typeface="Arial" pitchFamily="34" charset="0"/>
              <a:hlinkClick r:id="rId5"/>
            </a:endParaRPr>
          </a:p>
          <a:p>
            <a:pPr algn="ctr" eaLnBrk="1" hangingPunct="1">
              <a:spcBef>
                <a:spcPct val="0"/>
              </a:spcBef>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rgbClr val="000000"/>
                </a:solidFill>
                <a:latin typeface="Arial" pitchFamily="34" charset="0"/>
                <a:ea typeface="MS PGothic" pitchFamily="34" charset="-128"/>
                <a:cs typeface="Arial" pitchFamily="34" charset="0"/>
              </a:rPr>
              <a:t>(614) 466-2650</a:t>
            </a:r>
          </a:p>
          <a:p>
            <a:pPr algn="ctr" eaLnBrk="1" hangingPunct="1">
              <a:spcBef>
                <a:spcPct val="0"/>
              </a:spcBef>
              <a:buFont typeface="Wingdings"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solidFill>
                <a:srgbClr val="564B3C"/>
              </a:solidFill>
              <a:latin typeface="Arial" pitchFamily="34" charset="0"/>
              <a:ea typeface="MS PGothic" pitchFamily="34" charset="-128"/>
              <a:cs typeface="Arial" pitchFamily="34" charset="0"/>
            </a:endParaRPr>
          </a:p>
        </p:txBody>
      </p:sp>
      <p:sp>
        <p:nvSpPr>
          <p:cNvPr id="157700" name="Content Placeholder 1"/>
          <p:cNvSpPr>
            <a:spLocks noGrp="1"/>
          </p:cNvSpPr>
          <p:nvPr>
            <p:ph sz="quarter" idx="2"/>
          </p:nvPr>
        </p:nvSpPr>
        <p:spPr>
          <a:xfrm>
            <a:off x="4686300" y="2743200"/>
            <a:ext cx="4298950" cy="3135313"/>
          </a:xfrm>
        </p:spPr>
        <p:txBody>
          <a:bodyPr/>
          <a:lstStyle/>
          <a:p>
            <a:pPr marL="0" indent="0" algn="ctr">
              <a:spcBef>
                <a:spcPct val="0"/>
              </a:spcBef>
              <a:buFont typeface="Wingdings" pitchFamily="2" charset="2"/>
              <a:buNone/>
            </a:pPr>
            <a:r>
              <a:rPr lang="en-US" altLang="en-US" sz="2400" b="1" dirty="0">
                <a:latin typeface="Arial" pitchFamily="34" charset="0"/>
                <a:cs typeface="Arial" pitchFamily="34" charset="0"/>
              </a:rPr>
              <a:t>Jennifer Vaughn</a:t>
            </a:r>
            <a:endParaRPr lang="en-US" altLang="en-US" sz="2400" dirty="0">
              <a:latin typeface="Arial" pitchFamily="34" charset="0"/>
              <a:cs typeface="Arial" pitchFamily="34" charset="0"/>
            </a:endParaRPr>
          </a:p>
          <a:p>
            <a:pPr marL="0" indent="0" algn="ctr">
              <a:spcBef>
                <a:spcPct val="0"/>
              </a:spcBef>
              <a:buFont typeface="Wingdings" pitchFamily="2" charset="2"/>
              <a:buNone/>
            </a:pPr>
            <a:r>
              <a:rPr lang="en-US" altLang="en-US" sz="2400" dirty="0">
                <a:latin typeface="Arial" pitchFamily="34" charset="0"/>
                <a:cs typeface="Arial" pitchFamily="34" charset="0"/>
              </a:rPr>
              <a:t>Office of Curriculum and Assessment</a:t>
            </a:r>
          </a:p>
          <a:p>
            <a:pPr marL="0" indent="0" algn="ctr">
              <a:spcBef>
                <a:spcPct val="0"/>
              </a:spcBef>
              <a:buFont typeface="Wingdings" pitchFamily="2" charset="2"/>
              <a:buNone/>
            </a:pPr>
            <a:r>
              <a:rPr lang="en-US" altLang="en-US" sz="2000" u="sng" dirty="0">
                <a:latin typeface="Arial" pitchFamily="34" charset="0"/>
                <a:cs typeface="Arial" pitchFamily="34" charset="0"/>
                <a:hlinkClick r:id="rId6"/>
              </a:rPr>
              <a:t>jennifer.vaughn@education.ohio.gov</a:t>
            </a:r>
            <a:endParaRPr lang="en-US" altLang="en-US" sz="2000" u="sng" dirty="0">
              <a:latin typeface="Arial" pitchFamily="34" charset="0"/>
              <a:cs typeface="Arial" pitchFamily="34" charset="0"/>
            </a:endParaRPr>
          </a:p>
          <a:p>
            <a:pPr marL="0" indent="0" algn="ctr">
              <a:spcBef>
                <a:spcPct val="0"/>
              </a:spcBef>
              <a:buFont typeface="Wingdings" pitchFamily="2" charset="2"/>
              <a:buNone/>
            </a:pPr>
            <a:endParaRPr lang="en-US" altLang="en-US" sz="2400" u="sng" dirty="0">
              <a:latin typeface="Arial" pitchFamily="34" charset="0"/>
              <a:cs typeface="Arial" pitchFamily="34" charset="0"/>
            </a:endParaRPr>
          </a:p>
          <a:p>
            <a:pPr marL="0" indent="0" algn="ctr">
              <a:spcBef>
                <a:spcPct val="0"/>
              </a:spcBef>
              <a:buNone/>
            </a:pPr>
            <a:r>
              <a:rPr lang="en-US" altLang="en-US" sz="2400" dirty="0">
                <a:latin typeface="Arial" pitchFamily="34" charset="0"/>
                <a:cs typeface="Arial" pitchFamily="34" charset="0"/>
              </a:rPr>
              <a:t>(614) </a:t>
            </a:r>
            <a:r>
              <a:rPr lang="en-US" sz="2400" dirty="0">
                <a:solidFill>
                  <a:srgbClr val="000000"/>
                </a:solidFill>
                <a:latin typeface="Arial" pitchFamily="34" charset="0"/>
                <a:ea typeface="MS PGothic" pitchFamily="34" charset="-128"/>
                <a:cs typeface="Arial" pitchFamily="34" charset="0"/>
              </a:rPr>
              <a:t>728-7434</a:t>
            </a:r>
            <a:r>
              <a:rPr lang="en-US" sz="2400" dirty="0"/>
              <a:t> </a:t>
            </a:r>
            <a:endParaRPr lang="en-US" altLang="en-US" sz="2400" dirty="0">
              <a:latin typeface="Arial" pitchFamily="34" charset="0"/>
              <a:cs typeface="Arial" pitchFamily="34" charset="0"/>
            </a:endParaRPr>
          </a:p>
        </p:txBody>
      </p:sp>
      <p:sp>
        <p:nvSpPr>
          <p:cNvPr id="129028" name="Slide Number Placeholder 5"/>
          <p:cNvSpPr>
            <a:spLocks noGrp="1"/>
          </p:cNvSpPr>
          <p:nvPr>
            <p:ph type="sldNum" sz="quarter" idx="11"/>
          </p:nvPr>
        </p:nvSpPr>
        <p:spPr bwMode="auto">
          <a:ln>
            <a:miter lim="800000"/>
            <a:headEnd/>
            <a:tailEnd/>
          </a:ln>
        </p:spPr>
        <p:txBody>
          <a:bodyPr wrap="square" lIns="91440" tIns="45720" rIns="91440" bIns="45720" numCol="1" compatLnSpc="1">
            <a:prstTxWarp prst="textNoShape">
              <a:avLst/>
            </a:prstTxWarp>
            <a:normAutofit fontScale="85000" lnSpcReduction="20000"/>
          </a:bodyPr>
          <a:lstStyle/>
          <a:p>
            <a:pPr>
              <a:defRPr/>
            </a:pPr>
            <a:fld id="{43B5C3CF-4417-419B-B9EF-A2AEFFDF1BF5}" type="slidenum">
              <a:rPr lang="en-US"/>
              <a:pPr>
                <a:defRPr/>
              </a:pPr>
              <a:t>83</a:t>
            </a:fld>
            <a:endParaRPr lang="en-US" dirty="0"/>
          </a:p>
        </p:txBody>
      </p:sp>
      <p:pic>
        <p:nvPicPr>
          <p:cNvPr id="2" name="8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6248400"/>
            <a:ext cx="609600" cy="609600"/>
          </a:xfrm>
          <a:prstGeom prst="rect">
            <a:avLst/>
          </a:prstGeom>
        </p:spPr>
      </p:pic>
    </p:spTree>
    <p:extLst>
      <p:ext uri="{BB962C8B-B14F-4D97-AF65-F5344CB8AC3E}">
        <p14:creationId xmlns:p14="http://schemas.microsoft.com/office/powerpoint/2010/main" val="325204680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12775" y="228600"/>
            <a:ext cx="8153400" cy="990600"/>
          </a:xfrm>
        </p:spPr>
        <p:txBody>
          <a:bodyPr/>
          <a:lstStyle/>
          <a:p>
            <a:r>
              <a:rPr lang="en-US" altLang="en-US" dirty="0"/>
              <a:t>Test Security</a:t>
            </a:r>
            <a:endParaRPr lang="en-US" altLang="en-US" sz="2800" dirty="0"/>
          </a:p>
        </p:txBody>
      </p:sp>
      <p:sp>
        <p:nvSpPr>
          <p:cNvPr id="33795" name="Content Placeholder 2"/>
          <p:cNvSpPr>
            <a:spLocks noGrp="1"/>
          </p:cNvSpPr>
          <p:nvPr>
            <p:ph sz="quarter" idx="1"/>
          </p:nvPr>
        </p:nvSpPr>
        <p:spPr>
          <a:xfrm>
            <a:off x="612775" y="1600200"/>
            <a:ext cx="8153400" cy="4495800"/>
          </a:xfrm>
        </p:spPr>
        <p:txBody>
          <a:bodyPr/>
          <a:lstStyle/>
          <a:p>
            <a:pPr marL="393700" indent="-393700">
              <a:buClr>
                <a:srgbClr val="DD8047"/>
              </a:buClr>
              <a:defRPr/>
            </a:pPr>
            <a:r>
              <a:rPr lang="en-US" sz="3200" dirty="0"/>
              <a:t>Security is vital for future administrations, as well as the current administration. </a:t>
            </a:r>
          </a:p>
          <a:p>
            <a:pPr marL="393700" indent="-393700">
              <a:buClr>
                <a:srgbClr val="DD8047"/>
              </a:buClr>
              <a:defRPr/>
            </a:pPr>
            <a:r>
              <a:rPr lang="en-US" sz="3200" dirty="0"/>
              <a:t>You are responsible for ensuring the security of the content of all materials. </a:t>
            </a:r>
          </a:p>
          <a:p>
            <a:pPr marL="393700" indent="-393700">
              <a:buClr>
                <a:srgbClr val="DD8047"/>
              </a:buClr>
              <a:defRPr/>
            </a:pPr>
            <a:r>
              <a:rPr lang="en-US" sz="3200" dirty="0"/>
              <a:t>Your responsibility for the security of test questions and materials does not end when materials are returned.</a:t>
            </a:r>
          </a:p>
          <a:p>
            <a:pPr>
              <a:buClr>
                <a:srgbClr val="0070C0"/>
              </a:buClr>
              <a:buFont typeface="Wingdings 2" pitchFamily="18" charset="2"/>
              <a:buChar char=""/>
              <a:defRPr/>
            </a:pPr>
            <a:endParaRPr lang="en-US" sz="2800" dirty="0"/>
          </a:p>
        </p:txBody>
      </p:sp>
      <p:sp>
        <p:nvSpPr>
          <p:cNvPr id="4" name="Slide Number Placeholder 3"/>
          <p:cNvSpPr>
            <a:spLocks noGrp="1"/>
          </p:cNvSpPr>
          <p:nvPr>
            <p:ph type="sldNum" sz="quarter" idx="10"/>
          </p:nvPr>
        </p:nvSpPr>
        <p:spPr/>
        <p:txBody>
          <a:bodyPr>
            <a:normAutofit fontScale="85000" lnSpcReduction="20000"/>
          </a:bodyPr>
          <a:lstStyle/>
          <a:p>
            <a:pPr>
              <a:defRPr/>
            </a:pPr>
            <a:fld id="{7AC411E3-6956-42C1-AFF1-C7AA86C61BA9}" type="slidenum">
              <a:rPr lang="en-US" smtClean="0"/>
              <a:pPr>
                <a:defRPr/>
              </a:pPr>
              <a:t>9</a:t>
            </a:fld>
            <a:endParaRPr lang="en-US" dirty="0"/>
          </a:p>
        </p:txBody>
      </p:sp>
      <p:pic>
        <p:nvPicPr>
          <p:cNvPr id="2" nam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
  <TotalTime>45133</TotalTime>
  <Words>10293</Words>
  <Application>Microsoft Office PowerPoint</Application>
  <PresentationFormat>On-screen Show (4:3)</PresentationFormat>
  <Paragraphs>1051</Paragraphs>
  <Slides>83</Slides>
  <Notes>83</Notes>
  <HiddenSlides>0</HiddenSlides>
  <MMClips>83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83</vt:i4>
      </vt:variant>
    </vt:vector>
  </HeadingPairs>
  <TitlesOfParts>
    <vt:vector size="98" baseType="lpstr">
      <vt:lpstr>MS PGothic</vt:lpstr>
      <vt:lpstr>MS PGothic</vt:lpstr>
      <vt:lpstr>SimSun</vt:lpstr>
      <vt:lpstr>Arial</vt:lpstr>
      <vt:lpstr>Courier New</vt:lpstr>
      <vt:lpstr>ITC Franklin Gothic Std Bk Cd</vt:lpstr>
      <vt:lpstr>Rockwell</vt:lpstr>
      <vt:lpstr>Tahoma</vt:lpstr>
      <vt:lpstr>Times New Roman</vt:lpstr>
      <vt:lpstr>Tw Cen MT</vt:lpstr>
      <vt:lpstr>Verdana</vt:lpstr>
      <vt:lpstr>Wingdings</vt:lpstr>
      <vt:lpstr>Wingdings 2</vt:lpstr>
      <vt:lpstr>Wingdings 3</vt:lpstr>
      <vt:lpstr>Median</vt:lpstr>
      <vt:lpstr>Ohio’s Alternate Assessment for Students with Significant Cognitive Disabilities</vt:lpstr>
      <vt:lpstr>Training Objectives </vt:lpstr>
      <vt:lpstr>When Is the AASCD Administered?</vt:lpstr>
      <vt:lpstr>AASCD Assignment by Grade</vt:lpstr>
      <vt:lpstr>Who Takes the AASCD?</vt:lpstr>
      <vt:lpstr>Students with Disabilities  Assessment Participation</vt:lpstr>
      <vt:lpstr>Participation Criteria</vt:lpstr>
      <vt:lpstr>Participation in the AASCD is NOT BASED on:</vt:lpstr>
      <vt:lpstr>Test Security</vt:lpstr>
      <vt:lpstr>Test Security Law</vt:lpstr>
      <vt:lpstr>Ethical Use of Tests</vt:lpstr>
      <vt:lpstr>Changes for the Spring 2017 Administration     </vt:lpstr>
      <vt:lpstr>Changes for the Spring 2017 Administration (cont.)  </vt:lpstr>
      <vt:lpstr>Test Design Accessibility</vt:lpstr>
      <vt:lpstr>Accessibility</vt:lpstr>
      <vt:lpstr>Accessibility (cont.)</vt:lpstr>
      <vt:lpstr>Accessibility (cont.)</vt:lpstr>
      <vt:lpstr>Accessibility (cont.)</vt:lpstr>
      <vt:lpstr>Appropriate Encouragement</vt:lpstr>
      <vt:lpstr>Access Limitations</vt:lpstr>
      <vt:lpstr>Getting Ready</vt:lpstr>
      <vt:lpstr>Test Administrator Responsibilities</vt:lpstr>
      <vt:lpstr>Where to Begin</vt:lpstr>
      <vt:lpstr>Location Tips</vt:lpstr>
      <vt:lpstr>Before Test Day</vt:lpstr>
      <vt:lpstr>Test Administrator Provided Materials</vt:lpstr>
      <vt:lpstr>Advance Preparations</vt:lpstr>
      <vt:lpstr>Other Preparations</vt:lpstr>
      <vt:lpstr>Suggestions</vt:lpstr>
      <vt:lpstr>Scoring the Ohio AASCD</vt:lpstr>
      <vt:lpstr>Scoring Procedures</vt:lpstr>
      <vt:lpstr>Scaffolding</vt:lpstr>
      <vt:lpstr>Scoring Rubric</vt:lpstr>
      <vt:lpstr>Engagement Rubric</vt:lpstr>
      <vt:lpstr>Writing Rubric</vt:lpstr>
      <vt:lpstr>Writing Rubric (cont.)</vt:lpstr>
      <vt:lpstr>Writing Rubric (cont.)</vt:lpstr>
      <vt:lpstr>Writing Rubric (cont.)</vt:lpstr>
      <vt:lpstr>Determining the Starting and Concluding Tasks</vt:lpstr>
      <vt:lpstr>Starting Point</vt:lpstr>
      <vt:lpstr>Starting Points Table</vt:lpstr>
      <vt:lpstr>Starting Points Table (cont.)</vt:lpstr>
      <vt:lpstr>Starting Points Table (cont.)</vt:lpstr>
      <vt:lpstr>Starting Point</vt:lpstr>
      <vt:lpstr>Student Placement Questionnaire (SPQ)</vt:lpstr>
      <vt:lpstr>SPQ Steps Summary</vt:lpstr>
      <vt:lpstr>SPQ Steps Summary</vt:lpstr>
      <vt:lpstr>SPQ Dos and Don’ts</vt:lpstr>
      <vt:lpstr>Summary</vt:lpstr>
      <vt:lpstr>Summary (Cont.)</vt:lpstr>
      <vt:lpstr>Starting Point Adjustments</vt:lpstr>
      <vt:lpstr>Entry Points–Starting Task</vt:lpstr>
      <vt:lpstr>Concluding Tasks</vt:lpstr>
      <vt:lpstr>Concluding Task</vt:lpstr>
      <vt:lpstr>Ending Point Summary</vt:lpstr>
      <vt:lpstr>Stopping Rule</vt:lpstr>
      <vt:lpstr>Scoring Fidelity and Second Raters</vt:lpstr>
      <vt:lpstr>Scoring Fidelity</vt:lpstr>
      <vt:lpstr>What Is the Second Rater Procedure?</vt:lpstr>
      <vt:lpstr>Second Rater Assignments</vt:lpstr>
      <vt:lpstr>Receiving and Returning Materials</vt:lpstr>
      <vt:lpstr>District Materials</vt:lpstr>
      <vt:lpstr>Test Administrator Materials</vt:lpstr>
      <vt:lpstr>Other Materials</vt:lpstr>
      <vt:lpstr>Returning Materials</vt:lpstr>
      <vt:lpstr> Online Data Entry </vt:lpstr>
      <vt:lpstr>AASCD Online Systems</vt:lpstr>
      <vt:lpstr>User Accounts</vt:lpstr>
      <vt:lpstr>User Accounts (cont.)</vt:lpstr>
      <vt:lpstr>Data Entry Interface</vt:lpstr>
      <vt:lpstr>Data Entry Interface (cont.)</vt:lpstr>
      <vt:lpstr>Data Entry Interface</vt:lpstr>
      <vt:lpstr>Monitoring Test Progress in TIDE</vt:lpstr>
      <vt:lpstr>Plan and Manage Testing</vt:lpstr>
      <vt:lpstr>Plan and Manage Testing</vt:lpstr>
      <vt:lpstr>Plan and Manage Testing</vt:lpstr>
      <vt:lpstr>Test Completion Rates</vt:lpstr>
      <vt:lpstr>Test Status Code Report</vt:lpstr>
      <vt:lpstr>Important Final Dates</vt:lpstr>
      <vt:lpstr>Contact Information</vt:lpstr>
      <vt:lpstr>Alternate Assessment Portal</vt:lpstr>
      <vt:lpstr>Additional Training</vt:lpstr>
      <vt:lpstr>Contact Information (cont.)</vt:lpstr>
    </vt:vector>
  </TitlesOfParts>
  <Company>American Institutes for Research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American Institutes for Research</dc:creator>
  <cp:lastModifiedBy>Greathouse, Matthew</cp:lastModifiedBy>
  <cp:revision>1933</cp:revision>
  <cp:lastPrinted>2016-10-28T17:31:18Z</cp:lastPrinted>
  <dcterms:created xsi:type="dcterms:W3CDTF">2006-03-06T14:05:18Z</dcterms:created>
  <dcterms:modified xsi:type="dcterms:W3CDTF">2016-12-06T20:41:50Z</dcterms:modified>
</cp:coreProperties>
</file>